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8" r:id="rId2"/>
    <p:sldId id="260" r:id="rId3"/>
    <p:sldId id="290" r:id="rId4"/>
    <p:sldId id="269" r:id="rId5"/>
    <p:sldId id="270" r:id="rId6"/>
    <p:sldId id="271" r:id="rId7"/>
    <p:sldId id="272" r:id="rId8"/>
    <p:sldId id="291" r:id="rId9"/>
    <p:sldId id="274" r:id="rId10"/>
    <p:sldId id="293" r:id="rId11"/>
    <p:sldId id="292" r:id="rId12"/>
    <p:sldId id="282" r:id="rId13"/>
    <p:sldId id="283" r:id="rId14"/>
    <p:sldId id="294" r:id="rId15"/>
    <p:sldId id="284" r:id="rId16"/>
    <p:sldId id="285" r:id="rId17"/>
    <p:sldId id="286" r:id="rId18"/>
    <p:sldId id="301" r:id="rId19"/>
    <p:sldId id="287" r:id="rId20"/>
    <p:sldId id="288" r:id="rId21"/>
    <p:sldId id="273" r:id="rId22"/>
    <p:sldId id="295" r:id="rId23"/>
    <p:sldId id="296" r:id="rId24"/>
    <p:sldId id="297" r:id="rId25"/>
    <p:sldId id="298" r:id="rId26"/>
    <p:sldId id="299" r:id="rId27"/>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5" autoAdjust="0"/>
    <p:restoredTop sz="94660" autoAdjust="0"/>
  </p:normalViewPr>
  <p:slideViewPr>
    <p:cSldViewPr snapToGrid="0">
      <p:cViewPr varScale="1">
        <p:scale>
          <a:sx n="120" d="100"/>
          <a:sy n="120" d="100"/>
        </p:scale>
        <p:origin x="114" y="312"/>
      </p:cViewPr>
      <p:guideLst>
        <p:guide orient="horz" pos="2160"/>
        <p:guide pos="3840"/>
      </p:guideLst>
    </p:cSldViewPr>
  </p:slideViewPr>
  <p:outlineViewPr>
    <p:cViewPr>
      <p:scale>
        <a:sx n="33" d="100"/>
        <a:sy n="33" d="100"/>
      </p:scale>
      <p:origin x="0" y="20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843075-62CE-4AC7-BB74-189BF0E80ABD}" type="datetimeFigureOut">
              <a:rPr lang="en-US" smtClean="0"/>
              <a:t>2/26/2024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4975CF-4786-4F05-B51B-DA787CD46DB7}" type="slidenum">
              <a:rPr lang="en-US" smtClean="0"/>
              <a:t>‹#›</a:t>
            </a:fld>
            <a:endParaRPr lang="en-US"/>
          </a:p>
        </p:txBody>
      </p:sp>
    </p:spTree>
    <p:extLst>
      <p:ext uri="{BB962C8B-B14F-4D97-AF65-F5344CB8AC3E}">
        <p14:creationId xmlns:p14="http://schemas.microsoft.com/office/powerpoint/2010/main" val="385543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EA28DE8-F20E-45D0-B25C-07A4B1E11232}" type="slidenum">
              <a:rPr lang="en-US" altLang="zh-CN"/>
              <a:pPr>
                <a:defRPr/>
              </a:pPr>
              <a:t>‹#›</a:t>
            </a:fld>
            <a:endParaRPr lang="en-US" altLang="zh-CN"/>
          </a:p>
        </p:txBody>
      </p:sp>
    </p:spTree>
    <p:extLst>
      <p:ext uri="{BB962C8B-B14F-4D97-AF65-F5344CB8AC3E}">
        <p14:creationId xmlns:p14="http://schemas.microsoft.com/office/powerpoint/2010/main" val="141775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94C148-09C8-4E8B-8276-65466F901EFA}" type="slidenum">
              <a:rPr lang="en-US" altLang="zh-CN"/>
              <a:pPr>
                <a:defRPr/>
              </a:pPr>
              <a:t>‹#›</a:t>
            </a:fld>
            <a:endParaRPr lang="en-US" altLang="zh-CN"/>
          </a:p>
        </p:txBody>
      </p:sp>
    </p:spTree>
    <p:extLst>
      <p:ext uri="{BB962C8B-B14F-4D97-AF65-F5344CB8AC3E}">
        <p14:creationId xmlns:p14="http://schemas.microsoft.com/office/powerpoint/2010/main" val="137756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B3A830-F3B7-4B92-B56A-A09389AED16A}" type="slidenum">
              <a:rPr lang="en-US" altLang="zh-CN"/>
              <a:pPr>
                <a:defRPr/>
              </a:pPr>
              <a:t>‹#›</a:t>
            </a:fld>
            <a:endParaRPr lang="en-US" altLang="zh-CN"/>
          </a:p>
        </p:txBody>
      </p:sp>
    </p:spTree>
    <p:extLst>
      <p:ext uri="{BB962C8B-B14F-4D97-AF65-F5344CB8AC3E}">
        <p14:creationId xmlns:p14="http://schemas.microsoft.com/office/powerpoint/2010/main" val="29583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4AD8CB-DE8D-4F6F-AB2A-299879B8D2E6}" type="slidenum">
              <a:rPr lang="en-US" altLang="zh-CN"/>
              <a:pPr>
                <a:defRPr/>
              </a:pPr>
              <a:t>‹#›</a:t>
            </a:fld>
            <a:endParaRPr lang="en-US" altLang="zh-CN"/>
          </a:p>
        </p:txBody>
      </p:sp>
    </p:spTree>
    <p:extLst>
      <p:ext uri="{BB962C8B-B14F-4D97-AF65-F5344CB8AC3E}">
        <p14:creationId xmlns:p14="http://schemas.microsoft.com/office/powerpoint/2010/main" val="332368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77B052-4100-4059-A29C-1C0E71CAF020}" type="slidenum">
              <a:rPr lang="en-US" altLang="zh-CN"/>
              <a:pPr>
                <a:defRPr/>
              </a:pPr>
              <a:t>‹#›</a:t>
            </a:fld>
            <a:endParaRPr lang="en-US" altLang="zh-CN"/>
          </a:p>
        </p:txBody>
      </p:sp>
    </p:spTree>
    <p:extLst>
      <p:ext uri="{BB962C8B-B14F-4D97-AF65-F5344CB8AC3E}">
        <p14:creationId xmlns:p14="http://schemas.microsoft.com/office/powerpoint/2010/main" val="185315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37F576B-4D82-4B85-8D79-71D134982B41}" type="slidenum">
              <a:rPr lang="en-US" altLang="zh-CN"/>
              <a:pPr>
                <a:defRPr/>
              </a:pPr>
              <a:t>‹#›</a:t>
            </a:fld>
            <a:endParaRPr lang="en-US" altLang="zh-CN"/>
          </a:p>
        </p:txBody>
      </p:sp>
    </p:spTree>
    <p:extLst>
      <p:ext uri="{BB962C8B-B14F-4D97-AF65-F5344CB8AC3E}">
        <p14:creationId xmlns:p14="http://schemas.microsoft.com/office/powerpoint/2010/main" val="59631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ED603DB-5B9C-4393-8338-84BF0812619E}" type="slidenum">
              <a:rPr lang="en-US" altLang="zh-CN"/>
              <a:pPr>
                <a:defRPr/>
              </a:pPr>
              <a:t>‹#›</a:t>
            </a:fld>
            <a:endParaRPr lang="en-US" altLang="zh-CN"/>
          </a:p>
        </p:txBody>
      </p:sp>
    </p:spTree>
    <p:extLst>
      <p:ext uri="{BB962C8B-B14F-4D97-AF65-F5344CB8AC3E}">
        <p14:creationId xmlns:p14="http://schemas.microsoft.com/office/powerpoint/2010/main" val="6292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78E9CBF-C691-486B-9DD2-DF8C86434396}" type="slidenum">
              <a:rPr lang="en-US" altLang="zh-CN"/>
              <a:pPr>
                <a:defRPr/>
              </a:pPr>
              <a:t>‹#›</a:t>
            </a:fld>
            <a:endParaRPr lang="en-US" altLang="zh-CN"/>
          </a:p>
        </p:txBody>
      </p:sp>
    </p:spTree>
    <p:extLst>
      <p:ext uri="{BB962C8B-B14F-4D97-AF65-F5344CB8AC3E}">
        <p14:creationId xmlns:p14="http://schemas.microsoft.com/office/powerpoint/2010/main" val="20279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5479EA4-D967-4A1D-9E53-307179382E26}" type="slidenum">
              <a:rPr lang="en-US" altLang="zh-CN"/>
              <a:pPr>
                <a:defRPr/>
              </a:pPr>
              <a:t>‹#›</a:t>
            </a:fld>
            <a:endParaRPr lang="en-US" altLang="zh-CN"/>
          </a:p>
        </p:txBody>
      </p:sp>
    </p:spTree>
    <p:extLst>
      <p:ext uri="{BB962C8B-B14F-4D97-AF65-F5344CB8AC3E}">
        <p14:creationId xmlns:p14="http://schemas.microsoft.com/office/powerpoint/2010/main" val="419129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FA1B6-F202-45C7-8827-5980607E2F02}" type="slidenum">
              <a:rPr lang="en-US" altLang="zh-CN"/>
              <a:pPr>
                <a:defRPr/>
              </a:pPr>
              <a:t>‹#›</a:t>
            </a:fld>
            <a:endParaRPr lang="en-US" altLang="zh-CN"/>
          </a:p>
        </p:txBody>
      </p:sp>
    </p:spTree>
    <p:extLst>
      <p:ext uri="{BB962C8B-B14F-4D97-AF65-F5344CB8AC3E}">
        <p14:creationId xmlns:p14="http://schemas.microsoft.com/office/powerpoint/2010/main" val="75336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CE93823-BF3E-4229-A920-2BEEA64E4A03}" type="slidenum">
              <a:rPr lang="en-US" altLang="zh-CN"/>
              <a:pPr>
                <a:defRPr/>
              </a:pPr>
              <a:t>‹#›</a:t>
            </a:fld>
            <a:endParaRPr lang="en-US" altLang="zh-CN"/>
          </a:p>
        </p:txBody>
      </p:sp>
    </p:spTree>
    <p:extLst>
      <p:ext uri="{BB962C8B-B14F-4D97-AF65-F5344CB8AC3E}">
        <p14:creationId xmlns:p14="http://schemas.microsoft.com/office/powerpoint/2010/main" val="180921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A2D95267-06A0-459A-889E-F3D6345D46AD}" type="slidenum">
              <a:rPr lang="en-US" altLang="zh-CN"/>
              <a:pPr>
                <a:defRPr/>
              </a:pPr>
              <a:t>‹#›</a:t>
            </a:fld>
            <a:endParaRPr lang="en-US" altLang="zh-CN"/>
          </a:p>
        </p:txBody>
      </p:sp>
    </p:spTree>
    <p:extLst>
      <p:ext uri="{BB962C8B-B14F-4D97-AF65-F5344CB8AC3E}">
        <p14:creationId xmlns:p14="http://schemas.microsoft.com/office/powerpoint/2010/main" val="860680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2"/>
          <p:cNvSpPr txBox="1">
            <a:spLocks noChangeArrowheads="1"/>
          </p:cNvSpPr>
          <p:nvPr/>
        </p:nvSpPr>
        <p:spPr bwMode="auto">
          <a:xfrm>
            <a:off x="1552575" y="5786438"/>
            <a:ext cx="908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0"/>
              </a:spcBef>
              <a:spcAft>
                <a:spcPct val="0"/>
              </a:spcAft>
              <a:buNone/>
            </a:pPr>
            <a:r>
              <a:rPr lang="en-US" altLang="zh-CN" sz="2000" b="1" dirty="0">
                <a:solidFill>
                  <a:srgbClr val="000000"/>
                </a:solidFill>
                <a:latin typeface="Verdana" pitchFamily="34" charset="0"/>
                <a:ea typeface="Verdana" pitchFamily="34" charset="0"/>
                <a:cs typeface="Verdana" pitchFamily="34" charset="0"/>
              </a:rPr>
              <a:t>2018.05</a:t>
            </a:r>
          </a:p>
        </p:txBody>
      </p:sp>
      <p:sp>
        <p:nvSpPr>
          <p:cNvPr id="4099" name="Rectangle 13"/>
          <p:cNvSpPr>
            <a:spLocks noChangeArrowheads="1"/>
          </p:cNvSpPr>
          <p:nvPr/>
        </p:nvSpPr>
        <p:spPr bwMode="auto">
          <a:xfrm>
            <a:off x="1386738" y="1498878"/>
            <a:ext cx="908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buNone/>
            </a:pPr>
            <a:r>
              <a:rPr lang="en-US" altLang="zh-CN" b="1" dirty="0">
                <a:solidFill>
                  <a:srgbClr val="000000"/>
                </a:solidFill>
              </a:rPr>
              <a:t>STRIPPER PACKER</a:t>
            </a:r>
          </a:p>
        </p:txBody>
      </p:sp>
      <p:sp>
        <p:nvSpPr>
          <p:cNvPr id="4100" name="Text Box 14"/>
          <p:cNvSpPr txBox="1">
            <a:spLocks noChangeArrowheads="1"/>
          </p:cNvSpPr>
          <p:nvPr/>
        </p:nvSpPr>
        <p:spPr bwMode="auto">
          <a:xfrm>
            <a:off x="1555750" y="5439049"/>
            <a:ext cx="9083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50000"/>
              </a:spcBef>
              <a:spcAft>
                <a:spcPct val="0"/>
              </a:spcAft>
              <a:buNone/>
            </a:pPr>
            <a:r>
              <a:rPr lang="en-US" altLang="zh-CN" sz="1600" b="1">
                <a:solidFill>
                  <a:srgbClr val="000000"/>
                </a:solidFill>
                <a:latin typeface="Arial Black" pitchFamily="34" charset="0"/>
                <a:ea typeface="SimHei" pitchFamily="49" charset="-122"/>
              </a:rPr>
              <a:t>Author: </a:t>
            </a:r>
            <a:r>
              <a:rPr lang="en-US" altLang="zh-CN" sz="1600" b="1" dirty="0">
                <a:solidFill>
                  <a:srgbClr val="000000"/>
                </a:solidFill>
                <a:latin typeface="Arial Black" pitchFamily="34" charset="0"/>
                <a:ea typeface="SimHei" pitchFamily="49" charset="-122"/>
              </a:rPr>
              <a:t>Jalal Alali</a:t>
            </a:r>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a:t>
            </a:fld>
            <a:endParaRPr lang="en-US" altLang="zh-CN"/>
          </a:p>
        </p:txBody>
      </p:sp>
      <p:pic>
        <p:nvPicPr>
          <p:cNvPr id="3" name="Picture 2" descr="C:\Users\win 8.1\Pictures\Screenshots\Screenshot (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674" y="2225320"/>
            <a:ext cx="2100664" cy="306966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n 8.1\Pictures\Screenshots\Screenshot (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57382"/>
            <a:ext cx="1695718" cy="30376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260598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34AD8CB-DE8D-4F6F-AB2A-299879B8D2E6}" type="slidenum">
              <a:rPr lang="en-US" altLang="zh-CN" smtClean="0"/>
              <a:pPr>
                <a:defRPr/>
              </a:pPr>
              <a:t>10</a:t>
            </a:fld>
            <a:endParaRPr lang="en-US" altLang="zh-CN"/>
          </a:p>
        </p:txBody>
      </p:sp>
      <p:pic>
        <p:nvPicPr>
          <p:cNvPr id="5" name="Content Placeholder 4" descr="D:\stripper packer\20180530_IMG_870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03195" y="2514880"/>
            <a:ext cx="417217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stripper packer\20180530_IMG_87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0494" y="2461364"/>
            <a:ext cx="4376216" cy="37033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87003" y="2372647"/>
            <a:ext cx="407483" cy="461665"/>
          </a:xfrm>
          <a:prstGeom prst="rect">
            <a:avLst/>
          </a:prstGeom>
          <a:noFill/>
        </p:spPr>
        <p:txBody>
          <a:bodyPr wrap="none" rtlCol="1">
            <a:spAutoFit/>
          </a:bodyPr>
          <a:lstStyle/>
          <a:p>
            <a:r>
              <a:rPr lang="en-US" sz="2400" b="1" dirty="0"/>
              <a:t>D</a:t>
            </a:r>
            <a:endParaRPr lang="fa-IR" sz="2400" b="1" dirty="0"/>
          </a:p>
        </p:txBody>
      </p:sp>
      <p:sp>
        <p:nvSpPr>
          <p:cNvPr id="8" name="TextBox 7"/>
          <p:cNvSpPr txBox="1"/>
          <p:nvPr/>
        </p:nvSpPr>
        <p:spPr>
          <a:xfrm>
            <a:off x="464348" y="2372648"/>
            <a:ext cx="407483" cy="461665"/>
          </a:xfrm>
          <a:prstGeom prst="rect">
            <a:avLst/>
          </a:prstGeom>
          <a:noFill/>
        </p:spPr>
        <p:txBody>
          <a:bodyPr wrap="none" rtlCol="1">
            <a:spAutoFit/>
          </a:bodyPr>
          <a:lstStyle/>
          <a:p>
            <a:r>
              <a:rPr lang="en-US" sz="2400" b="1" dirty="0"/>
              <a:t>C</a:t>
            </a:r>
            <a:endParaRPr lang="fa-IR" sz="2400" b="1" dirty="0"/>
          </a:p>
        </p:txBody>
      </p:sp>
      <p:sp>
        <p:nvSpPr>
          <p:cNvPr id="2" name="Right Arrow 1"/>
          <p:cNvSpPr/>
          <p:nvPr/>
        </p:nvSpPr>
        <p:spPr>
          <a:xfrm rot="2350714">
            <a:off x="2923504" y="2467502"/>
            <a:ext cx="1365161" cy="27195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16676" y="1506828"/>
            <a:ext cx="2804435" cy="369332"/>
          </a:xfrm>
          <a:prstGeom prst="rect">
            <a:avLst/>
          </a:prstGeom>
          <a:noFill/>
        </p:spPr>
        <p:txBody>
          <a:bodyPr wrap="square" rtlCol="0">
            <a:spAutoFit/>
          </a:bodyPr>
          <a:lstStyle/>
          <a:p>
            <a:r>
              <a:rPr lang="en-US" b="1" dirty="0"/>
              <a:t>packer interlock</a:t>
            </a:r>
          </a:p>
        </p:txBody>
      </p:sp>
      <p:sp>
        <p:nvSpPr>
          <p:cNvPr id="9" name="Right Arrow 8"/>
          <p:cNvSpPr/>
          <p:nvPr/>
        </p:nvSpPr>
        <p:spPr>
          <a:xfrm rot="2221128">
            <a:off x="8298834" y="2720355"/>
            <a:ext cx="1912674" cy="18936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328078" y="1506828"/>
            <a:ext cx="2202287" cy="369332"/>
          </a:xfrm>
          <a:prstGeom prst="rect">
            <a:avLst/>
          </a:prstGeom>
          <a:noFill/>
        </p:spPr>
        <p:txBody>
          <a:bodyPr wrap="square" rtlCol="0">
            <a:spAutoFit/>
          </a:bodyPr>
          <a:lstStyle/>
          <a:p>
            <a:r>
              <a:rPr lang="en-US" b="1" dirty="0"/>
              <a:t>non-extrusion ring</a:t>
            </a:r>
          </a:p>
        </p:txBody>
      </p:sp>
      <p:pic>
        <p:nvPicPr>
          <p:cNvPr id="11" name="Picture 10"/>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224175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82274" y="1563376"/>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400458" y="1474852"/>
            <a:ext cx="11370832" cy="1152438"/>
          </a:xfrm>
        </p:spPr>
        <p:txBody>
          <a:bodyPr/>
          <a:lstStyle/>
          <a:p>
            <a:pPr algn="l"/>
            <a:r>
              <a:rPr lang="en-US" sz="1800" b="1" dirty="0"/>
              <a:t>3-</a:t>
            </a:r>
            <a:r>
              <a:rPr lang="en-US" sz="1200" b="1" dirty="0"/>
              <a:t> </a:t>
            </a:r>
            <a:r>
              <a:rPr lang="en-US" sz="1800" b="1" dirty="0"/>
              <a:t>To replace all seals: drain all remaining hydraulic fluid from pack-off ports. Remove stripper packer from the injector. Remove retainer ring(35) , washer (20), and flange ring(21) from packer cylinder(7).</a:t>
            </a:r>
          </a:p>
        </p:txBody>
      </p:sp>
      <p:sp>
        <p:nvSpPr>
          <p:cNvPr id="9" name="TextBox 8"/>
          <p:cNvSpPr txBox="1"/>
          <p:nvPr/>
        </p:nvSpPr>
        <p:spPr>
          <a:xfrm>
            <a:off x="-9045" y="2935786"/>
            <a:ext cx="407484" cy="461665"/>
          </a:xfrm>
          <a:prstGeom prst="rect">
            <a:avLst/>
          </a:prstGeom>
          <a:noFill/>
        </p:spPr>
        <p:txBody>
          <a:bodyPr wrap="none" rtlCol="1">
            <a:spAutoFit/>
          </a:bodyPr>
          <a:lstStyle/>
          <a:p>
            <a:r>
              <a:rPr lang="en-US" sz="2400" b="1" dirty="0"/>
              <a:t>A</a:t>
            </a:r>
            <a:endParaRPr lang="fa-IR" sz="2400" b="1" dirty="0"/>
          </a:p>
        </p:txBody>
      </p:sp>
      <p:sp>
        <p:nvSpPr>
          <p:cNvPr id="10" name="TextBox 9"/>
          <p:cNvSpPr txBox="1"/>
          <p:nvPr/>
        </p:nvSpPr>
        <p:spPr>
          <a:xfrm>
            <a:off x="5661344" y="3005943"/>
            <a:ext cx="407484" cy="461665"/>
          </a:xfrm>
          <a:prstGeom prst="rect">
            <a:avLst/>
          </a:prstGeom>
          <a:noFill/>
        </p:spPr>
        <p:txBody>
          <a:bodyPr wrap="none" rtlCol="1">
            <a:spAutoFit/>
          </a:bodyPr>
          <a:lstStyle/>
          <a:p>
            <a:r>
              <a:rPr lang="en-US" sz="2400" b="1" dirty="0"/>
              <a:t>B</a:t>
            </a:r>
            <a:endParaRPr lang="fa-IR" sz="2400" b="1" dirty="0"/>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11</a:t>
            </a:fld>
            <a:endParaRPr lang="en-US" altLang="zh-CN"/>
          </a:p>
        </p:txBody>
      </p:sp>
      <p:pic>
        <p:nvPicPr>
          <p:cNvPr id="8194" name="Picture 2" descr="D:\stripper packer\20180530_IMG_869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98439" y="2935786"/>
            <a:ext cx="4937762" cy="37033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stripper packer\20180530_IMG_87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828" y="2935786"/>
            <a:ext cx="4937761" cy="370332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3116350">
            <a:off x="2652606" y="3369122"/>
            <a:ext cx="1627408" cy="2472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30246" y="2435464"/>
            <a:ext cx="4074145" cy="307777"/>
          </a:xfrm>
          <a:prstGeom prst="rect">
            <a:avLst/>
          </a:prstGeom>
          <a:noFill/>
        </p:spPr>
        <p:txBody>
          <a:bodyPr wrap="square" rtlCol="0">
            <a:spAutoFit/>
          </a:bodyPr>
          <a:lstStyle/>
          <a:p>
            <a:r>
              <a:rPr lang="en-US" sz="1400" b="1" dirty="0"/>
              <a:t>retainer ring , washer , and flange ring</a:t>
            </a:r>
          </a:p>
        </p:txBody>
      </p:sp>
      <p:pic>
        <p:nvPicPr>
          <p:cNvPr id="11" name="Picture 10"/>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2521359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171977" y="1512043"/>
            <a:ext cx="10176879" cy="857669"/>
          </a:xfrm>
        </p:spPr>
        <p:txBody>
          <a:bodyPr/>
          <a:lstStyle/>
          <a:p>
            <a:pPr algn="l"/>
            <a:r>
              <a:rPr lang="en-US" sz="1800" b="1" dirty="0"/>
              <a:t>4- Remove two socket head cap screws ½ (1) , split cap(2), and unscrew bushing sleeve(6). Then , </a:t>
            </a:r>
            <a:r>
              <a:rPr lang="en-US" sz="1800" b="1"/>
              <a:t>remove O-ring </a:t>
            </a:r>
            <a:r>
              <a:rPr lang="en-US" sz="1800" b="1" dirty="0"/>
              <a:t>(3 and 4)</a:t>
            </a:r>
          </a:p>
        </p:txBody>
      </p:sp>
      <p:sp>
        <p:nvSpPr>
          <p:cNvPr id="8" name="TextBox 7"/>
          <p:cNvSpPr txBox="1"/>
          <p:nvPr/>
        </p:nvSpPr>
        <p:spPr>
          <a:xfrm>
            <a:off x="0" y="2911313"/>
            <a:ext cx="407484" cy="461665"/>
          </a:xfrm>
          <a:prstGeom prst="rect">
            <a:avLst/>
          </a:prstGeom>
          <a:noFill/>
        </p:spPr>
        <p:txBody>
          <a:bodyPr wrap="none" rtlCol="1">
            <a:spAutoFit/>
          </a:bodyPr>
          <a:lstStyle/>
          <a:p>
            <a:r>
              <a:rPr lang="en-US" sz="2400" b="1" dirty="0"/>
              <a:t>A</a:t>
            </a:r>
            <a:endParaRPr lang="fa-IR" sz="2400" b="1" dirty="0"/>
          </a:p>
        </p:txBody>
      </p:sp>
      <p:sp>
        <p:nvSpPr>
          <p:cNvPr id="10" name="TextBox 9"/>
          <p:cNvSpPr txBox="1"/>
          <p:nvPr/>
        </p:nvSpPr>
        <p:spPr>
          <a:xfrm>
            <a:off x="5674428" y="2937758"/>
            <a:ext cx="407484" cy="461665"/>
          </a:xfrm>
          <a:prstGeom prst="rect">
            <a:avLst/>
          </a:prstGeom>
          <a:noFill/>
        </p:spPr>
        <p:txBody>
          <a:bodyPr wrap="none" rtlCol="1">
            <a:spAutoFit/>
          </a:bodyPr>
          <a:lstStyle/>
          <a:p>
            <a:r>
              <a:rPr lang="en-US" sz="2400" b="1" dirty="0"/>
              <a:t>B</a:t>
            </a:r>
            <a:endParaRPr lang="fa-IR" sz="2400" b="1" dirty="0"/>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12</a:t>
            </a:fld>
            <a:endParaRPr lang="en-US" altLang="zh-CN"/>
          </a:p>
        </p:txBody>
      </p:sp>
      <p:pic>
        <p:nvPicPr>
          <p:cNvPr id="9218" name="Picture 2" descr="D:\stripper packer\20180530_IMG_87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407484" y="2911313"/>
            <a:ext cx="4937759" cy="370332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D:\stripper packer\20180530_IMG_870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081912" y="2911313"/>
            <a:ext cx="4937759" cy="370332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8945776">
            <a:off x="8539620" y="3806345"/>
            <a:ext cx="631064" cy="2962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855152" y="3282505"/>
            <a:ext cx="1944710" cy="369332"/>
          </a:xfrm>
          <a:prstGeom prst="rect">
            <a:avLst/>
          </a:prstGeom>
          <a:noFill/>
        </p:spPr>
        <p:txBody>
          <a:bodyPr wrap="square" rtlCol="0">
            <a:spAutoFit/>
          </a:bodyPr>
          <a:lstStyle/>
          <a:p>
            <a:r>
              <a:rPr lang="en-US" b="1" dirty="0"/>
              <a:t>Split cap</a:t>
            </a:r>
          </a:p>
        </p:txBody>
      </p:sp>
      <p:pic>
        <p:nvPicPr>
          <p:cNvPr id="11" name="Picture 10"/>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407628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0" y="2806308"/>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74428" y="2866841"/>
            <a:ext cx="407484" cy="461665"/>
          </a:xfrm>
          <a:prstGeom prst="rect">
            <a:avLst/>
          </a:prstGeom>
          <a:noFill/>
        </p:spPr>
        <p:txBody>
          <a:bodyPr wrap="none" rtlCol="1">
            <a:spAutoFit/>
          </a:bodyPr>
          <a:lstStyle/>
          <a:p>
            <a:r>
              <a:rPr lang="en-US" sz="2400" b="1" dirty="0"/>
              <a:t>B</a:t>
            </a:r>
            <a:endParaRPr lang="fa-IR" sz="2400" b="1" dirty="0"/>
          </a:p>
        </p:txBody>
      </p:sp>
      <p:sp>
        <p:nvSpPr>
          <p:cNvPr id="9" name="Title 1"/>
          <p:cNvSpPr>
            <a:spLocks noGrp="1"/>
          </p:cNvSpPr>
          <p:nvPr>
            <p:ph type="ctrTitle"/>
          </p:nvPr>
        </p:nvSpPr>
        <p:spPr>
          <a:xfrm>
            <a:off x="1171977" y="1512044"/>
            <a:ext cx="10612192" cy="1294264"/>
          </a:xfrm>
        </p:spPr>
        <p:txBody>
          <a:bodyPr/>
          <a:lstStyle/>
          <a:p>
            <a:pPr algn="l"/>
            <a:r>
              <a:rPr lang="en-US" sz="1800" b="1" dirty="0"/>
              <a:t>4- the packer cylinder must be removed from the top of the unit. The two ¼ (20) UNC holes in the top of the packer cylinder may help when removing. CAUTION : take care when removing the packer cylinder(7) as all I.D , and O.D surface are for sealing.</a:t>
            </a:r>
            <a:endParaRPr lang="en-US" sz="1800" dirty="0"/>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13</a:t>
            </a:fld>
            <a:endParaRPr lang="en-US" altLang="zh-CN"/>
          </a:p>
        </p:txBody>
      </p:sp>
      <p:pic>
        <p:nvPicPr>
          <p:cNvPr id="10242" name="Picture 2" descr="D:\stripper packer\20180530_IMG_87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84" y="2796007"/>
            <a:ext cx="4937759" cy="370332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stripper packer\20180530_IMG_87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1912" y="2806308"/>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5" name="Curved Down Arrow 4"/>
          <p:cNvSpPr/>
          <p:nvPr/>
        </p:nvSpPr>
        <p:spPr>
          <a:xfrm>
            <a:off x="4146997" y="4110615"/>
            <a:ext cx="734096" cy="1352282"/>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ight Arrow 2"/>
          <p:cNvSpPr/>
          <p:nvPr/>
        </p:nvSpPr>
        <p:spPr>
          <a:xfrm rot="18196053">
            <a:off x="3311788" y="3617138"/>
            <a:ext cx="560231" cy="33485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23504" y="3174617"/>
            <a:ext cx="2046985" cy="307777"/>
          </a:xfrm>
          <a:prstGeom prst="rect">
            <a:avLst/>
          </a:prstGeom>
          <a:noFill/>
        </p:spPr>
        <p:txBody>
          <a:bodyPr wrap="square" rtlCol="0">
            <a:spAutoFit/>
          </a:bodyPr>
          <a:lstStyle/>
          <a:p>
            <a:r>
              <a:rPr lang="en-US" sz="1400" b="1" dirty="0"/>
              <a:t>Upper bushing guide</a:t>
            </a:r>
          </a:p>
        </p:txBody>
      </p:sp>
      <p:sp>
        <p:nvSpPr>
          <p:cNvPr id="10" name="Down Arrow 9"/>
          <p:cNvSpPr/>
          <p:nvPr/>
        </p:nvSpPr>
        <p:spPr>
          <a:xfrm>
            <a:off x="7482625" y="3593206"/>
            <a:ext cx="283336" cy="63106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55359" y="3091945"/>
            <a:ext cx="2021203" cy="369332"/>
          </a:xfrm>
          <a:prstGeom prst="rect">
            <a:avLst/>
          </a:prstGeom>
          <a:noFill/>
        </p:spPr>
        <p:txBody>
          <a:bodyPr wrap="square" rtlCol="0">
            <a:spAutoFit/>
          </a:bodyPr>
          <a:lstStyle/>
          <a:p>
            <a:r>
              <a:rPr lang="en-US" b="1" dirty="0"/>
              <a:t>Bottom sub</a:t>
            </a:r>
          </a:p>
        </p:txBody>
      </p:sp>
      <p:pic>
        <p:nvPicPr>
          <p:cNvPr id="14" name="Picture 13"/>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11543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34AD8CB-DE8D-4F6F-AB2A-299879B8D2E6}" type="slidenum">
              <a:rPr lang="en-US" altLang="zh-CN" smtClean="0"/>
              <a:pPr>
                <a:defRPr/>
              </a:pPr>
              <a:t>14</a:t>
            </a:fld>
            <a:endParaRPr lang="en-US" altLang="zh-CN"/>
          </a:p>
        </p:txBody>
      </p:sp>
      <p:pic>
        <p:nvPicPr>
          <p:cNvPr id="11266" name="Picture 2" descr="D:\stripper packer\20180530_IMG_871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789" y="2883816"/>
            <a:ext cx="3859790" cy="2894842"/>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stripper packer\20180530_IMG_87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125" y="2883816"/>
            <a:ext cx="3821094" cy="286582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stripper packer\20180530_IMG_87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932" y="2896801"/>
            <a:ext cx="3838127" cy="287859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494727" y="5022761"/>
            <a:ext cx="2446986" cy="2833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10800000">
            <a:off x="9825286" y="3258353"/>
            <a:ext cx="451408" cy="32197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276694" y="3258352"/>
            <a:ext cx="1494596" cy="261610"/>
          </a:xfrm>
          <a:prstGeom prst="rect">
            <a:avLst/>
          </a:prstGeom>
          <a:noFill/>
        </p:spPr>
        <p:txBody>
          <a:bodyPr wrap="square" rtlCol="0">
            <a:spAutoFit/>
          </a:bodyPr>
          <a:lstStyle/>
          <a:p>
            <a:r>
              <a:rPr lang="en-US" sz="1100" b="1" dirty="0"/>
              <a:t>Bushing sleeve</a:t>
            </a:r>
          </a:p>
        </p:txBody>
      </p:sp>
      <p:sp>
        <p:nvSpPr>
          <p:cNvPr id="6" name="Right Arrow 5"/>
          <p:cNvSpPr/>
          <p:nvPr/>
        </p:nvSpPr>
        <p:spPr>
          <a:xfrm>
            <a:off x="9522633" y="5177307"/>
            <a:ext cx="321972" cy="23182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54600" y="5044486"/>
            <a:ext cx="1159857" cy="523220"/>
          </a:xfrm>
          <a:prstGeom prst="rect">
            <a:avLst/>
          </a:prstGeom>
          <a:noFill/>
        </p:spPr>
        <p:txBody>
          <a:bodyPr wrap="square" rtlCol="0">
            <a:spAutoFit/>
          </a:bodyPr>
          <a:lstStyle/>
          <a:p>
            <a:r>
              <a:rPr lang="en-US" sz="1400" b="1" dirty="0"/>
              <a:t>Packer cylinder</a:t>
            </a:r>
          </a:p>
        </p:txBody>
      </p:sp>
      <p:sp>
        <p:nvSpPr>
          <p:cNvPr id="11" name="Title 1"/>
          <p:cNvSpPr txBox="1">
            <a:spLocks/>
          </p:cNvSpPr>
          <p:nvPr/>
        </p:nvSpPr>
        <p:spPr>
          <a:xfrm>
            <a:off x="1171977" y="1512044"/>
            <a:ext cx="10612192" cy="1294264"/>
          </a:xfrm>
          <a:prstGeom prst="rect">
            <a:avLst/>
          </a:prstGeom>
        </p:spPr>
        <p:txBody>
          <a:bodyPr/>
          <a:lst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sz="1800" b="1"/>
              <a:t>4- the packer cylinder must be removed from the top of the unit. The two ¼ (20) UNC holes in the top of the packer cylinder may help when removing. CAUTION : take care when removing the packer cylinder(7) as all I.D , and O.D surface are for sealing.</a:t>
            </a:r>
            <a:endParaRPr lang="en-US" sz="1800" dirty="0"/>
          </a:p>
        </p:txBody>
      </p:sp>
      <p:sp>
        <p:nvSpPr>
          <p:cNvPr id="12"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13" name="Picture 12"/>
          <p:cNvPicPr>
            <a:picLocks noChangeAspect="1"/>
          </p:cNvPicPr>
          <p:nvPr/>
        </p:nvPicPr>
        <p:blipFill>
          <a:blip r:embed="rId5"/>
          <a:stretch>
            <a:fillRect/>
          </a:stretch>
        </p:blipFill>
        <p:spPr>
          <a:xfrm>
            <a:off x="1587" y="0"/>
            <a:ext cx="12191999" cy="1498878"/>
          </a:xfrm>
          <a:prstGeom prst="rect">
            <a:avLst/>
          </a:prstGeom>
        </p:spPr>
      </p:pic>
    </p:spTree>
    <p:extLst>
      <p:ext uri="{BB962C8B-B14F-4D97-AF65-F5344CB8AC3E}">
        <p14:creationId xmlns:p14="http://schemas.microsoft.com/office/powerpoint/2010/main" val="223482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title"/>
          </p:nvPr>
        </p:nvSpPr>
        <p:spPr>
          <a:xfrm>
            <a:off x="1133341" y="1549091"/>
            <a:ext cx="10715221" cy="1102367"/>
          </a:xfrm>
        </p:spPr>
        <p:txBody>
          <a:bodyPr/>
          <a:lstStyle/>
          <a:p>
            <a:pPr algn="l"/>
            <a:r>
              <a:rPr lang="en-US" sz="1800" b="1" dirty="0"/>
              <a:t>5- remove the bottom sub(30) by clamping on the main body(29) and turning counterclockwise. There is enough room on top of the union nut(31) to use a wrench. Remove the O-ring (28) . </a:t>
            </a:r>
          </a:p>
        </p:txBody>
      </p:sp>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15</a:t>
            </a:fld>
            <a:endParaRPr lang="en-US" altLang="zh-CN" dirty="0"/>
          </a:p>
        </p:txBody>
      </p:sp>
      <p:sp>
        <p:nvSpPr>
          <p:cNvPr id="6" name="TextBox 5"/>
          <p:cNvSpPr txBox="1"/>
          <p:nvPr/>
        </p:nvSpPr>
        <p:spPr>
          <a:xfrm>
            <a:off x="0" y="2535779"/>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838110" y="2535778"/>
            <a:ext cx="407483" cy="461665"/>
          </a:xfrm>
          <a:prstGeom prst="rect">
            <a:avLst/>
          </a:prstGeom>
          <a:noFill/>
        </p:spPr>
        <p:txBody>
          <a:bodyPr wrap="none" rtlCol="1">
            <a:spAutoFit/>
          </a:bodyPr>
          <a:lstStyle/>
          <a:p>
            <a:r>
              <a:rPr lang="en-US" sz="2400" b="1" dirty="0"/>
              <a:t>B</a:t>
            </a:r>
            <a:endParaRPr lang="fa-IR" sz="2400" b="1" dirty="0"/>
          </a:p>
        </p:txBody>
      </p:sp>
      <p:pic>
        <p:nvPicPr>
          <p:cNvPr id="12290" name="Picture 2" descr="D:\stripper packer\20180530_IMG_87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729" y="2651458"/>
            <a:ext cx="493776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D:\stripper packer\20180530_IMG_87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5594" y="2651458"/>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5" name="Curved Down Arrow 4"/>
          <p:cNvSpPr/>
          <p:nvPr/>
        </p:nvSpPr>
        <p:spPr>
          <a:xfrm>
            <a:off x="4868213" y="4271299"/>
            <a:ext cx="573275" cy="811369"/>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324693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31155" y="2795788"/>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4235797" y="2795788"/>
            <a:ext cx="407484" cy="461665"/>
          </a:xfrm>
          <a:prstGeom prst="rect">
            <a:avLst/>
          </a:prstGeom>
          <a:noFill/>
        </p:spPr>
        <p:txBody>
          <a:bodyPr wrap="none" rtlCol="1">
            <a:spAutoFit/>
          </a:bodyPr>
          <a:lstStyle/>
          <a:p>
            <a:r>
              <a:rPr lang="en-US" sz="2400" b="1" dirty="0"/>
              <a:t>B</a:t>
            </a:r>
            <a:endParaRPr lang="fa-IR" sz="2400" b="1" dirty="0"/>
          </a:p>
        </p:txBody>
      </p:sp>
      <p:sp>
        <p:nvSpPr>
          <p:cNvPr id="2" name="Title 1"/>
          <p:cNvSpPr>
            <a:spLocks noGrp="1"/>
          </p:cNvSpPr>
          <p:nvPr>
            <p:ph type="ctrTitle"/>
          </p:nvPr>
        </p:nvSpPr>
        <p:spPr>
          <a:xfrm>
            <a:off x="1198492" y="1532815"/>
            <a:ext cx="10521282" cy="1262973"/>
          </a:xfrm>
        </p:spPr>
        <p:txBody>
          <a:bodyPr/>
          <a:lstStyle/>
          <a:p>
            <a:pPr algn="l"/>
            <a:r>
              <a:rPr lang="en-US" sz="1800" b="1" dirty="0"/>
              <a:t>6- The next step is to remove the cylinder head(22). Begin by removing the ½ (13) socket head cap screws with a 3/8 Allen wrench. Remove the cylinder head (22). CAUTION : before this action at first remove the seals(19) .</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16</a:t>
            </a:fld>
            <a:endParaRPr lang="en-US" altLang="zh-CN"/>
          </a:p>
        </p:txBody>
      </p:sp>
      <p:pic>
        <p:nvPicPr>
          <p:cNvPr id="13314" name="Picture 2" descr="D:\stripper packer\20180530_IMG_87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9678" y="3207956"/>
            <a:ext cx="3929430" cy="2947073"/>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D:\stripper packer\20180530_IMG_87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5132" y="3207956"/>
            <a:ext cx="3925825" cy="294436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stripper packer\20180530_IMG_872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8156867" y="3207956"/>
            <a:ext cx="3925823" cy="29443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27838" y="2795787"/>
            <a:ext cx="407483" cy="461665"/>
          </a:xfrm>
          <a:prstGeom prst="rect">
            <a:avLst/>
          </a:prstGeom>
          <a:noFill/>
        </p:spPr>
        <p:txBody>
          <a:bodyPr wrap="none" rtlCol="1">
            <a:spAutoFit/>
          </a:bodyPr>
          <a:lstStyle/>
          <a:p>
            <a:r>
              <a:rPr lang="en-US" sz="2400" b="1" dirty="0"/>
              <a:t>C</a:t>
            </a:r>
            <a:endParaRPr lang="fa-IR" sz="2400" b="1" dirty="0"/>
          </a:p>
        </p:txBody>
      </p:sp>
      <p:sp>
        <p:nvSpPr>
          <p:cNvPr id="5" name="Right Arrow 4"/>
          <p:cNvSpPr/>
          <p:nvPr/>
        </p:nvSpPr>
        <p:spPr>
          <a:xfrm rot="4139848">
            <a:off x="1549634" y="3575167"/>
            <a:ext cx="1396531" cy="322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43062" y="2688066"/>
            <a:ext cx="2651028" cy="338554"/>
          </a:xfrm>
          <a:prstGeom prst="rect">
            <a:avLst/>
          </a:prstGeom>
          <a:noFill/>
        </p:spPr>
        <p:txBody>
          <a:bodyPr wrap="square" rtlCol="0">
            <a:spAutoFit/>
          </a:bodyPr>
          <a:lstStyle/>
          <a:p>
            <a:r>
              <a:rPr lang="en-US" sz="1600" b="1" dirty="0"/>
              <a:t>cylinder head</a:t>
            </a:r>
          </a:p>
        </p:txBody>
      </p:sp>
      <p:sp>
        <p:nvSpPr>
          <p:cNvPr id="9" name="Down Arrow 8"/>
          <p:cNvSpPr/>
          <p:nvPr/>
        </p:nvSpPr>
        <p:spPr>
          <a:xfrm>
            <a:off x="6181859" y="3026620"/>
            <a:ext cx="231820" cy="135614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59887" y="2550017"/>
            <a:ext cx="1403798" cy="369332"/>
          </a:xfrm>
          <a:prstGeom prst="rect">
            <a:avLst/>
          </a:prstGeom>
          <a:noFill/>
        </p:spPr>
        <p:txBody>
          <a:bodyPr wrap="square" rtlCol="0">
            <a:spAutoFit/>
          </a:bodyPr>
          <a:lstStyle/>
          <a:p>
            <a:r>
              <a:rPr lang="en-US" b="1" dirty="0"/>
              <a:t>seals(19)</a:t>
            </a:r>
          </a:p>
        </p:txBody>
      </p:sp>
      <p:sp>
        <p:nvSpPr>
          <p:cNvPr id="12" name="Right Arrow 11"/>
          <p:cNvSpPr/>
          <p:nvPr/>
        </p:nvSpPr>
        <p:spPr>
          <a:xfrm>
            <a:off x="8937938" y="5756856"/>
            <a:ext cx="2073499" cy="25757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a:stretch>
            <a:fillRect/>
          </a:stretch>
        </p:blipFill>
        <p:spPr>
          <a:xfrm>
            <a:off x="1587" y="0"/>
            <a:ext cx="12191999" cy="1498878"/>
          </a:xfrm>
          <a:prstGeom prst="rect">
            <a:avLst/>
          </a:prstGeom>
        </p:spPr>
      </p:pic>
    </p:spTree>
    <p:extLst>
      <p:ext uri="{BB962C8B-B14F-4D97-AF65-F5344CB8AC3E}">
        <p14:creationId xmlns:p14="http://schemas.microsoft.com/office/powerpoint/2010/main" val="84569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46118" y="2743183"/>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94062" y="2806290"/>
            <a:ext cx="407484" cy="461665"/>
          </a:xfrm>
          <a:prstGeom prst="rect">
            <a:avLst/>
          </a:prstGeom>
          <a:noFill/>
        </p:spPr>
        <p:txBody>
          <a:bodyPr wrap="none" rtlCol="1">
            <a:spAutoFit/>
          </a:bodyPr>
          <a:lstStyle/>
          <a:p>
            <a:r>
              <a:rPr lang="en-US" sz="2400" b="1" dirty="0"/>
              <a:t>B</a:t>
            </a:r>
            <a:endParaRPr lang="fa-IR" sz="2400" b="1" dirty="0"/>
          </a:p>
        </p:txBody>
      </p:sp>
      <p:sp>
        <p:nvSpPr>
          <p:cNvPr id="5" name="Title 1"/>
          <p:cNvSpPr txBox="1">
            <a:spLocks/>
          </p:cNvSpPr>
          <p:nvPr/>
        </p:nvSpPr>
        <p:spPr>
          <a:xfrm>
            <a:off x="1237129" y="1518863"/>
            <a:ext cx="10431130" cy="1224319"/>
          </a:xfrm>
          <a:prstGeom prst="rect">
            <a:avLst/>
          </a:prstGeom>
        </p:spPr>
        <p:txBody>
          <a:bodyPr/>
          <a:lst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sz="1800" b="1" dirty="0"/>
              <a:t>8- Remove the piston(25) by driving it out (with hydraulic and pump) . Be careful not to damage the sealing surfaces . </a:t>
            </a:r>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17</a:t>
            </a:fld>
            <a:endParaRPr lang="en-US" altLang="zh-CN"/>
          </a:p>
        </p:txBody>
      </p:sp>
      <p:pic>
        <p:nvPicPr>
          <p:cNvPr id="14338" name="Picture 2" descr="D:\stripper packer\20180530_IMG_87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436795" y="2743183"/>
            <a:ext cx="493776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D:\stripper packer\20180530_IMG_87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546" y="2749605"/>
            <a:ext cx="4937759"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8570425" y="5653825"/>
            <a:ext cx="1809947" cy="25757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6200000">
            <a:off x="2506429" y="5112912"/>
            <a:ext cx="798490" cy="28333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1203" y="5834338"/>
            <a:ext cx="2833352" cy="369332"/>
          </a:xfrm>
          <a:prstGeom prst="rect">
            <a:avLst/>
          </a:prstGeom>
          <a:noFill/>
        </p:spPr>
        <p:txBody>
          <a:bodyPr wrap="square" rtlCol="0">
            <a:spAutoFit/>
          </a:bodyPr>
          <a:lstStyle/>
          <a:p>
            <a:r>
              <a:rPr lang="en-US" b="1" dirty="0"/>
              <a:t>piston</a:t>
            </a:r>
          </a:p>
        </p:txBody>
      </p:sp>
      <p:pic>
        <p:nvPicPr>
          <p:cNvPr id="12" name="Picture 11"/>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2422127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34AD8CB-DE8D-4F6F-AB2A-299879B8D2E6}" type="slidenum">
              <a:rPr lang="en-US" altLang="zh-CN" smtClean="0"/>
              <a:pPr>
                <a:defRPr/>
              </a:pPr>
              <a:t>18</a:t>
            </a:fld>
            <a:endParaRPr lang="en-US" altLang="zh-CN"/>
          </a:p>
        </p:txBody>
      </p:sp>
      <p:pic>
        <p:nvPicPr>
          <p:cNvPr id="2050" name="Picture 2" descr="D:\stripper packer\20180530_IMG_87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0165" y="1320757"/>
            <a:ext cx="7834892" cy="543421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781837" y="3747752"/>
            <a:ext cx="309093" cy="2901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96227" y="3747752"/>
            <a:ext cx="785610" cy="307777"/>
          </a:xfrm>
          <a:prstGeom prst="rect">
            <a:avLst/>
          </a:prstGeom>
          <a:noFill/>
        </p:spPr>
        <p:txBody>
          <a:bodyPr wrap="square" rtlCol="0">
            <a:spAutoFit/>
          </a:bodyPr>
          <a:lstStyle/>
          <a:p>
            <a:r>
              <a:rPr lang="en-US" sz="1400" b="1" dirty="0"/>
              <a:t>piston</a:t>
            </a:r>
          </a:p>
        </p:txBody>
      </p:sp>
      <p:sp>
        <p:nvSpPr>
          <p:cNvPr id="5" name="Right Arrow 4"/>
          <p:cNvSpPr/>
          <p:nvPr/>
        </p:nvSpPr>
        <p:spPr>
          <a:xfrm rot="1977568">
            <a:off x="2792581" y="2588652"/>
            <a:ext cx="824248" cy="2833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54559" y="2172495"/>
            <a:ext cx="1146218" cy="523220"/>
          </a:xfrm>
          <a:prstGeom prst="rect">
            <a:avLst/>
          </a:prstGeom>
          <a:noFill/>
        </p:spPr>
        <p:txBody>
          <a:bodyPr wrap="square" rtlCol="0">
            <a:spAutoFit/>
          </a:bodyPr>
          <a:lstStyle/>
          <a:p>
            <a:r>
              <a:rPr lang="en-US" sz="1400" b="1" dirty="0"/>
              <a:t>Bushing sleeve</a:t>
            </a:r>
          </a:p>
        </p:txBody>
      </p:sp>
      <p:sp>
        <p:nvSpPr>
          <p:cNvPr id="7" name="Right Arrow 6"/>
          <p:cNvSpPr/>
          <p:nvPr/>
        </p:nvSpPr>
        <p:spPr>
          <a:xfrm rot="5553023">
            <a:off x="4121238" y="2239243"/>
            <a:ext cx="618186" cy="27045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70113" y="1713252"/>
            <a:ext cx="1622738" cy="307777"/>
          </a:xfrm>
          <a:prstGeom prst="rect">
            <a:avLst/>
          </a:prstGeom>
          <a:noFill/>
        </p:spPr>
        <p:txBody>
          <a:bodyPr wrap="square" rtlCol="0">
            <a:spAutoFit/>
          </a:bodyPr>
          <a:lstStyle/>
          <a:p>
            <a:r>
              <a:rPr lang="en-US" sz="1400" b="1" dirty="0"/>
              <a:t>Packer cylinder</a:t>
            </a:r>
          </a:p>
        </p:txBody>
      </p:sp>
      <p:sp>
        <p:nvSpPr>
          <p:cNvPr id="9" name="Right Arrow 8"/>
          <p:cNvSpPr/>
          <p:nvPr/>
        </p:nvSpPr>
        <p:spPr>
          <a:xfrm rot="13321042">
            <a:off x="5651424" y="4726546"/>
            <a:ext cx="953037" cy="2962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27942" y="5346048"/>
            <a:ext cx="1573624" cy="307777"/>
          </a:xfrm>
          <a:prstGeom prst="rect">
            <a:avLst/>
          </a:prstGeom>
          <a:noFill/>
        </p:spPr>
        <p:txBody>
          <a:bodyPr wrap="square" rtlCol="0">
            <a:spAutoFit/>
          </a:bodyPr>
          <a:lstStyle/>
          <a:p>
            <a:r>
              <a:rPr lang="en-US" sz="1400" b="1" dirty="0"/>
              <a:t>Bushing guide</a:t>
            </a:r>
          </a:p>
        </p:txBody>
      </p:sp>
      <p:sp>
        <p:nvSpPr>
          <p:cNvPr id="11" name="Right Arrow 10"/>
          <p:cNvSpPr/>
          <p:nvPr/>
        </p:nvSpPr>
        <p:spPr>
          <a:xfrm rot="14615706">
            <a:off x="4400876" y="5210819"/>
            <a:ext cx="1641316" cy="27045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119798" y="6271353"/>
            <a:ext cx="2016287" cy="307777"/>
          </a:xfrm>
          <a:prstGeom prst="rect">
            <a:avLst/>
          </a:prstGeom>
          <a:noFill/>
        </p:spPr>
        <p:txBody>
          <a:bodyPr wrap="square" rtlCol="0">
            <a:spAutoFit/>
          </a:bodyPr>
          <a:lstStyle/>
          <a:p>
            <a:r>
              <a:rPr lang="en-US" sz="1400" b="1" dirty="0"/>
              <a:t>Non-extrusion</a:t>
            </a:r>
          </a:p>
        </p:txBody>
      </p:sp>
      <p:sp>
        <p:nvSpPr>
          <p:cNvPr id="13" name="Right Arrow 12"/>
          <p:cNvSpPr/>
          <p:nvPr/>
        </p:nvSpPr>
        <p:spPr>
          <a:xfrm rot="16944314">
            <a:off x="3445035" y="5138165"/>
            <a:ext cx="1397745" cy="27651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04705" y="6141228"/>
            <a:ext cx="1624329" cy="307777"/>
          </a:xfrm>
          <a:prstGeom prst="rect">
            <a:avLst/>
          </a:prstGeom>
          <a:noFill/>
        </p:spPr>
        <p:txBody>
          <a:bodyPr wrap="square" rtlCol="0">
            <a:spAutoFit/>
          </a:bodyPr>
          <a:lstStyle/>
          <a:p>
            <a:r>
              <a:rPr lang="en-US" sz="1400" b="1" dirty="0"/>
              <a:t>Packer interlock</a:t>
            </a:r>
          </a:p>
        </p:txBody>
      </p:sp>
      <p:sp>
        <p:nvSpPr>
          <p:cNvPr id="15" name="Right Arrow 14"/>
          <p:cNvSpPr/>
          <p:nvPr/>
        </p:nvSpPr>
        <p:spPr>
          <a:xfrm>
            <a:off x="2781837" y="4564163"/>
            <a:ext cx="422868" cy="31049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99636" y="4503964"/>
            <a:ext cx="888641" cy="584775"/>
          </a:xfrm>
          <a:prstGeom prst="rect">
            <a:avLst/>
          </a:prstGeom>
          <a:noFill/>
        </p:spPr>
        <p:txBody>
          <a:bodyPr wrap="square" rtlCol="0">
            <a:spAutoFit/>
          </a:bodyPr>
          <a:lstStyle/>
          <a:p>
            <a:r>
              <a:rPr lang="en-US" sz="1600" b="1" dirty="0"/>
              <a:t>Flange ring</a:t>
            </a:r>
          </a:p>
        </p:txBody>
      </p:sp>
      <p:sp>
        <p:nvSpPr>
          <p:cNvPr id="17" name="Right Arrow 16"/>
          <p:cNvSpPr/>
          <p:nvPr/>
        </p:nvSpPr>
        <p:spPr>
          <a:xfrm rot="17353212">
            <a:off x="2318196" y="5756455"/>
            <a:ext cx="437880" cy="3064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19676" y="6138440"/>
            <a:ext cx="1138712" cy="523220"/>
          </a:xfrm>
          <a:prstGeom prst="rect">
            <a:avLst/>
          </a:prstGeom>
          <a:noFill/>
        </p:spPr>
        <p:txBody>
          <a:bodyPr wrap="square" rtlCol="0">
            <a:spAutoFit/>
          </a:bodyPr>
          <a:lstStyle/>
          <a:p>
            <a:r>
              <a:rPr lang="en-US" sz="1400" b="1" dirty="0"/>
              <a:t>Washer-retainer</a:t>
            </a:r>
          </a:p>
        </p:txBody>
      </p:sp>
      <p:sp>
        <p:nvSpPr>
          <p:cNvPr id="19" name="Right Arrow 18"/>
          <p:cNvSpPr/>
          <p:nvPr/>
        </p:nvSpPr>
        <p:spPr>
          <a:xfrm rot="7251593">
            <a:off x="5666980" y="1996612"/>
            <a:ext cx="786812" cy="35176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060386" y="1431595"/>
            <a:ext cx="2047741" cy="307777"/>
          </a:xfrm>
          <a:prstGeom prst="rect">
            <a:avLst/>
          </a:prstGeom>
          <a:noFill/>
        </p:spPr>
        <p:txBody>
          <a:bodyPr wrap="square" rtlCol="0">
            <a:spAutoFit/>
          </a:bodyPr>
          <a:lstStyle/>
          <a:p>
            <a:r>
              <a:rPr lang="en-US" sz="1400" b="1" dirty="0"/>
              <a:t>Main body</a:t>
            </a:r>
          </a:p>
        </p:txBody>
      </p:sp>
      <p:sp>
        <p:nvSpPr>
          <p:cNvPr id="21" name="Right Arrow 20"/>
          <p:cNvSpPr/>
          <p:nvPr/>
        </p:nvSpPr>
        <p:spPr>
          <a:xfrm rot="5400000">
            <a:off x="6379041" y="2776725"/>
            <a:ext cx="617310" cy="21318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297769" y="2172494"/>
            <a:ext cx="1558344" cy="307777"/>
          </a:xfrm>
          <a:prstGeom prst="rect">
            <a:avLst/>
          </a:prstGeom>
          <a:noFill/>
        </p:spPr>
        <p:txBody>
          <a:bodyPr wrap="square" rtlCol="0">
            <a:spAutoFit/>
          </a:bodyPr>
          <a:lstStyle/>
          <a:p>
            <a:r>
              <a:rPr lang="en-US" sz="1400" b="1" dirty="0"/>
              <a:t>Bottom sub</a:t>
            </a:r>
          </a:p>
        </p:txBody>
      </p:sp>
      <p:pic>
        <p:nvPicPr>
          <p:cNvPr id="24" name="Picture 23"/>
          <p:cNvPicPr>
            <a:picLocks noChangeAspect="1"/>
          </p:cNvPicPr>
          <p:nvPr/>
        </p:nvPicPr>
        <p:blipFill>
          <a:blip r:embed="rId3"/>
          <a:stretch>
            <a:fillRect/>
          </a:stretch>
        </p:blipFill>
        <p:spPr>
          <a:xfrm>
            <a:off x="1587" y="0"/>
            <a:ext cx="12191999" cy="1498878"/>
          </a:xfrm>
          <a:prstGeom prst="rect">
            <a:avLst/>
          </a:prstGeom>
        </p:spPr>
      </p:pic>
    </p:spTree>
    <p:extLst>
      <p:ext uri="{BB962C8B-B14F-4D97-AF65-F5344CB8AC3E}">
        <p14:creationId xmlns:p14="http://schemas.microsoft.com/office/powerpoint/2010/main" val="228048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300380" y="211496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197696" y="3332974"/>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07122" y="3332975"/>
            <a:ext cx="407484" cy="461665"/>
          </a:xfrm>
          <a:prstGeom prst="rect">
            <a:avLst/>
          </a:prstGeom>
          <a:noFill/>
        </p:spPr>
        <p:txBody>
          <a:bodyPr wrap="none" rtlCol="1">
            <a:spAutoFit/>
          </a:bodyPr>
          <a:lstStyle/>
          <a:p>
            <a:r>
              <a:rPr lang="en-US" sz="2400" b="1" dirty="0"/>
              <a:t>B</a:t>
            </a:r>
            <a:endParaRPr lang="fa-IR" sz="2400" b="1" dirty="0"/>
          </a:p>
        </p:txBody>
      </p:sp>
      <p:sp>
        <p:nvSpPr>
          <p:cNvPr id="2" name="Title 1"/>
          <p:cNvSpPr>
            <a:spLocks noGrp="1"/>
          </p:cNvSpPr>
          <p:nvPr>
            <p:ph type="ctrTitle"/>
          </p:nvPr>
        </p:nvSpPr>
        <p:spPr>
          <a:xfrm>
            <a:off x="463897" y="1283115"/>
            <a:ext cx="2884610" cy="705447"/>
          </a:xfrm>
        </p:spPr>
        <p:txBody>
          <a:bodyPr/>
          <a:lstStyle/>
          <a:p>
            <a:r>
              <a:rPr lang="en-US" b="1" dirty="0"/>
              <a:t>Assembly</a:t>
            </a:r>
            <a:br>
              <a:rPr lang="fa-IR" b="1" dirty="0"/>
            </a:br>
            <a:endParaRPr lang="en-US" dirty="0"/>
          </a:p>
        </p:txBody>
      </p:sp>
      <p:sp>
        <p:nvSpPr>
          <p:cNvPr id="3" name="Subtitle 2"/>
          <p:cNvSpPr>
            <a:spLocks noGrp="1"/>
          </p:cNvSpPr>
          <p:nvPr>
            <p:ph type="subTitle" idx="1"/>
          </p:nvPr>
        </p:nvSpPr>
        <p:spPr>
          <a:xfrm>
            <a:off x="605180" y="1970036"/>
            <a:ext cx="11153231" cy="1223924"/>
          </a:xfrm>
        </p:spPr>
        <p:txBody>
          <a:bodyPr/>
          <a:lstStyle/>
          <a:p>
            <a:pPr algn="l"/>
            <a:r>
              <a:rPr lang="en-US" sz="1800" b="1" dirty="0"/>
              <a:t>1- Lubricate all parts before assembly. Install M-seal (19) on to piston(25). Note the thin edge of the seals must be installed toward the top of the tool. Install T-seal(32) on to piston(25). Note make sure both back-up rings are installed with seal. Install seals(24 and 23) into main body(29). Clamp main body(29) in a vise. Install piston (25) into body (29) with M-seal facing away from main body(29) .</a:t>
            </a:r>
          </a:p>
        </p:txBody>
      </p:sp>
      <p:sp>
        <p:nvSpPr>
          <p:cNvPr id="5" name="Slide Number Placeholder 4"/>
          <p:cNvSpPr>
            <a:spLocks noGrp="1"/>
          </p:cNvSpPr>
          <p:nvPr>
            <p:ph type="sldNum" sz="quarter" idx="12"/>
          </p:nvPr>
        </p:nvSpPr>
        <p:spPr/>
        <p:txBody>
          <a:bodyPr/>
          <a:lstStyle/>
          <a:p>
            <a:pPr>
              <a:defRPr/>
            </a:pPr>
            <a:fld id="{6EA28DE8-F20E-45D0-B25C-07A4B1E11232}" type="slidenum">
              <a:rPr lang="en-US" altLang="zh-CN" smtClean="0"/>
              <a:pPr>
                <a:defRPr/>
              </a:pPr>
              <a:t>19</a:t>
            </a:fld>
            <a:endParaRPr lang="en-US" altLang="zh-CN"/>
          </a:p>
        </p:txBody>
      </p:sp>
      <p:pic>
        <p:nvPicPr>
          <p:cNvPr id="15362" name="Picture 2" descr="D:\stripper packer\20180530_IMG_873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98745" y="3479801"/>
            <a:ext cx="3728434" cy="3027963"/>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D:\stripper packer\20180530_IMG_87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667182" y="3476988"/>
            <a:ext cx="3721509" cy="3026664"/>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p:cNvSpPr/>
          <p:nvPr/>
        </p:nvSpPr>
        <p:spPr>
          <a:xfrm>
            <a:off x="8757634" y="3563807"/>
            <a:ext cx="283635" cy="202562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48980" y="3563806"/>
            <a:ext cx="908609" cy="261610"/>
          </a:xfrm>
          <a:prstGeom prst="rect">
            <a:avLst/>
          </a:prstGeom>
          <a:noFill/>
        </p:spPr>
        <p:txBody>
          <a:bodyPr wrap="square" rtlCol="0">
            <a:spAutoFit/>
          </a:bodyPr>
          <a:lstStyle/>
          <a:p>
            <a:r>
              <a:rPr lang="en-US" sz="1100" b="1" dirty="0"/>
              <a:t>piston</a:t>
            </a:r>
          </a:p>
        </p:txBody>
      </p:sp>
      <p:sp>
        <p:nvSpPr>
          <p:cNvPr id="10" name="Right Arrow 9"/>
          <p:cNvSpPr/>
          <p:nvPr/>
        </p:nvSpPr>
        <p:spPr>
          <a:xfrm>
            <a:off x="1339403" y="3825416"/>
            <a:ext cx="618186" cy="1927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1587" y="0"/>
            <a:ext cx="12191999" cy="1403797"/>
          </a:xfrm>
          <a:prstGeom prst="rect">
            <a:avLst/>
          </a:prstGeom>
        </p:spPr>
      </p:pic>
    </p:spTree>
    <p:extLst>
      <p:ext uri="{BB962C8B-B14F-4D97-AF65-F5344CB8AC3E}">
        <p14:creationId xmlns:p14="http://schemas.microsoft.com/office/powerpoint/2010/main" val="137488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a:t>
            </a:fld>
            <a:endParaRPr lang="en-US" altLang="zh-CN"/>
          </a:p>
        </p:txBody>
      </p:sp>
      <p:pic>
        <p:nvPicPr>
          <p:cNvPr id="2050" name="Picture 2" descr="C:\Users\win 8.1\Pictures\Screenshots\Screenshot (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668" y="1362075"/>
            <a:ext cx="5495925" cy="5495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587" y="0"/>
            <a:ext cx="12191999" cy="1498878"/>
          </a:xfrm>
          <a:prstGeom prst="rect">
            <a:avLst/>
          </a:prstGeom>
        </p:spPr>
      </p:pic>
    </p:spTree>
    <p:extLst>
      <p:ext uri="{BB962C8B-B14F-4D97-AF65-F5344CB8AC3E}">
        <p14:creationId xmlns:p14="http://schemas.microsoft.com/office/powerpoint/2010/main" val="843570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209139" y="2911312"/>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4017489" y="2911311"/>
            <a:ext cx="407484" cy="461665"/>
          </a:xfrm>
          <a:prstGeom prst="rect">
            <a:avLst/>
          </a:prstGeom>
          <a:noFill/>
        </p:spPr>
        <p:txBody>
          <a:bodyPr wrap="none" rtlCol="1">
            <a:spAutoFit/>
          </a:bodyPr>
          <a:lstStyle/>
          <a:p>
            <a:r>
              <a:rPr lang="en-US" sz="2400" b="1" dirty="0"/>
              <a:t>B</a:t>
            </a:r>
            <a:endParaRPr lang="fa-IR" sz="2400" b="1" dirty="0"/>
          </a:p>
        </p:txBody>
      </p:sp>
      <p:sp>
        <p:nvSpPr>
          <p:cNvPr id="5" name="Subtitle 2"/>
          <p:cNvSpPr txBox="1">
            <a:spLocks/>
          </p:cNvSpPr>
          <p:nvPr/>
        </p:nvSpPr>
        <p:spPr bwMode="auto">
          <a:xfrm>
            <a:off x="1237127" y="1506397"/>
            <a:ext cx="9491857" cy="1172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2- Install wiper ring(34) and seal(23) into cylinder head(22) . Install O-ring(33) on to cylinder head(22). Install cylinder head(22) in to main body(29). Install four socket head cap screws ½ (37) into cylinder head(22) and main body(29) , maximum torque 50 </a:t>
            </a:r>
            <a:r>
              <a:rPr lang="en-US" sz="1800" b="1" dirty="0" err="1"/>
              <a:t>ft</a:t>
            </a:r>
            <a:r>
              <a:rPr lang="en-US" sz="1800" b="1" dirty="0"/>
              <a:t>/</a:t>
            </a:r>
            <a:r>
              <a:rPr lang="en-US" sz="1800" b="1" dirty="0" err="1"/>
              <a:t>lb</a:t>
            </a:r>
            <a:r>
              <a:rPr lang="en-US" sz="1800" b="1" dirty="0"/>
              <a:t> . Install O-ring(28) into main body(29) . Install seals (19) .</a:t>
            </a:r>
          </a:p>
        </p:txBody>
      </p:sp>
      <p:sp>
        <p:nvSpPr>
          <p:cNvPr id="9" name="TextBox 8"/>
          <p:cNvSpPr txBox="1"/>
          <p:nvPr/>
        </p:nvSpPr>
        <p:spPr>
          <a:xfrm>
            <a:off x="7808615" y="2911310"/>
            <a:ext cx="407483" cy="461665"/>
          </a:xfrm>
          <a:prstGeom prst="rect">
            <a:avLst/>
          </a:prstGeom>
          <a:noFill/>
        </p:spPr>
        <p:txBody>
          <a:bodyPr wrap="none" rtlCol="1">
            <a:spAutoFit/>
          </a:bodyPr>
          <a:lstStyle/>
          <a:p>
            <a:r>
              <a:rPr lang="en-US" sz="2400" b="1" dirty="0"/>
              <a:t>C</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20</a:t>
            </a:fld>
            <a:endParaRPr lang="en-US" altLang="zh-CN"/>
          </a:p>
        </p:txBody>
      </p:sp>
      <p:pic>
        <p:nvPicPr>
          <p:cNvPr id="16386" name="Picture 2" descr="D:\stripper packer\20180530_IMG_873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28091" y="3228192"/>
            <a:ext cx="3843798" cy="306673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D:\stripper packer\20180530_IMG_87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4005419" y="3222967"/>
            <a:ext cx="3880048" cy="304094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D:\stripper packer\20180530_IMG_873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728028" y="3220960"/>
            <a:ext cx="3880049" cy="3044952"/>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a:off x="890662" y="3953814"/>
            <a:ext cx="346465" cy="114622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a:off x="4752304" y="3361235"/>
            <a:ext cx="386366" cy="438183"/>
          </a:xfrm>
          <a:prstGeom prst="curved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529589" y="3361235"/>
            <a:ext cx="811369" cy="338554"/>
          </a:xfrm>
          <a:prstGeom prst="rect">
            <a:avLst/>
          </a:prstGeom>
          <a:noFill/>
        </p:spPr>
        <p:txBody>
          <a:bodyPr wrap="square" rtlCol="0">
            <a:spAutoFit/>
          </a:bodyPr>
          <a:lstStyle/>
          <a:p>
            <a:r>
              <a:rPr lang="en-US" sz="1600" b="1" dirty="0"/>
              <a:t>piston</a:t>
            </a:r>
          </a:p>
        </p:txBody>
      </p:sp>
      <p:sp>
        <p:nvSpPr>
          <p:cNvPr id="11" name="Right Arrow 10"/>
          <p:cNvSpPr/>
          <p:nvPr/>
        </p:nvSpPr>
        <p:spPr>
          <a:xfrm rot="10800000">
            <a:off x="6529589" y="3142144"/>
            <a:ext cx="669702" cy="21909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stretch>
            <a:fillRect/>
          </a:stretch>
        </p:blipFill>
        <p:spPr>
          <a:xfrm>
            <a:off x="1587" y="0"/>
            <a:ext cx="12191999" cy="1498878"/>
          </a:xfrm>
          <a:prstGeom prst="rect">
            <a:avLst/>
          </a:prstGeom>
        </p:spPr>
      </p:pic>
    </p:spTree>
    <p:extLst>
      <p:ext uri="{BB962C8B-B14F-4D97-AF65-F5344CB8AC3E}">
        <p14:creationId xmlns:p14="http://schemas.microsoft.com/office/powerpoint/2010/main" val="299245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1237128" y="1506397"/>
            <a:ext cx="9491857" cy="52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3- put back the piston(25) by pumping in retract by hydraulic hand pump. </a:t>
            </a:r>
          </a:p>
          <a:p>
            <a:pPr marL="0" indent="0">
              <a:buNone/>
            </a:pPr>
            <a:r>
              <a:rPr lang="en-US" sz="1800" b="1" dirty="0"/>
              <a:t> </a:t>
            </a:r>
          </a:p>
        </p:txBody>
      </p:sp>
      <p:sp>
        <p:nvSpPr>
          <p:cNvPr id="7" name="TextBox 6"/>
          <p:cNvSpPr txBox="1"/>
          <p:nvPr/>
        </p:nvSpPr>
        <p:spPr>
          <a:xfrm>
            <a:off x="6016073" y="2239022"/>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227829" y="2215202"/>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21</a:t>
            </a:fld>
            <a:endParaRPr lang="en-US" altLang="zh-CN"/>
          </a:p>
        </p:txBody>
      </p:sp>
      <p:pic>
        <p:nvPicPr>
          <p:cNvPr id="17410" name="Picture 2" descr="D:\stripper packer\20180530_IMG_875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41973" y="2509773"/>
            <a:ext cx="4549080" cy="38239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stripper packer\20180530_IMG_875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279246" y="2401975"/>
            <a:ext cx="4549083" cy="4039534"/>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a:off x="3979572" y="2949262"/>
            <a:ext cx="257577" cy="94015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7984901" y="5692462"/>
            <a:ext cx="373488" cy="25757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24172" y="5651973"/>
            <a:ext cx="1206183" cy="338554"/>
          </a:xfrm>
          <a:prstGeom prst="rect">
            <a:avLst/>
          </a:prstGeom>
          <a:noFill/>
        </p:spPr>
        <p:txBody>
          <a:bodyPr wrap="square" rtlCol="0">
            <a:spAutoFit/>
          </a:bodyPr>
          <a:lstStyle/>
          <a:p>
            <a:r>
              <a:rPr lang="en-US" sz="1600" b="1" dirty="0"/>
              <a:t>Main body</a:t>
            </a:r>
          </a:p>
        </p:txBody>
      </p:sp>
      <p:sp>
        <p:nvSpPr>
          <p:cNvPr id="10" name="Right Arrow 9"/>
          <p:cNvSpPr/>
          <p:nvPr/>
        </p:nvSpPr>
        <p:spPr>
          <a:xfrm>
            <a:off x="7984901" y="3419341"/>
            <a:ext cx="568886" cy="2511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8718" y="3360244"/>
            <a:ext cx="1206183" cy="369332"/>
          </a:xfrm>
          <a:prstGeom prst="rect">
            <a:avLst/>
          </a:prstGeom>
          <a:noFill/>
        </p:spPr>
        <p:txBody>
          <a:bodyPr wrap="square" rtlCol="0">
            <a:spAutoFit/>
          </a:bodyPr>
          <a:lstStyle/>
          <a:p>
            <a:r>
              <a:rPr lang="en-US" b="1" dirty="0"/>
              <a:t>Piston</a:t>
            </a:r>
            <a:r>
              <a:rPr lang="en-US" sz="1100" b="1" dirty="0"/>
              <a:t> </a:t>
            </a:r>
          </a:p>
        </p:txBody>
      </p:sp>
      <p:pic>
        <p:nvPicPr>
          <p:cNvPr id="14" name="Picture 13"/>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3988868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1237128" y="1506397"/>
            <a:ext cx="9491857" cy="10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4- Install  union nut(31) on to bottom sub(30). Install bottom sub(30) into main body(29). Install main body assembly on to a vertical stand, supported by union nut(31) and bottom sub (30) .  Install four studs(39) and 2 guard door lock(15).</a:t>
            </a:r>
          </a:p>
        </p:txBody>
      </p:sp>
      <p:sp>
        <p:nvSpPr>
          <p:cNvPr id="7" name="TextBox 6"/>
          <p:cNvSpPr txBox="1"/>
          <p:nvPr/>
        </p:nvSpPr>
        <p:spPr>
          <a:xfrm>
            <a:off x="5638860" y="2663002"/>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89222" y="2612949"/>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22</a:t>
            </a:fld>
            <a:endParaRPr lang="en-US" altLang="zh-CN"/>
          </a:p>
        </p:txBody>
      </p:sp>
      <p:pic>
        <p:nvPicPr>
          <p:cNvPr id="1026" name="Picture 2" descr="D:\stripper packer\20180530_IMG_87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318262" y="2753154"/>
            <a:ext cx="493776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stripper packer\20180530_IMG_87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3056" y="2753154"/>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Curved Down Arrow 2"/>
          <p:cNvSpPr/>
          <p:nvPr/>
        </p:nvSpPr>
        <p:spPr>
          <a:xfrm>
            <a:off x="6046343" y="3940935"/>
            <a:ext cx="399245" cy="663879"/>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3378159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1237128" y="1506395"/>
            <a:ext cx="10830376" cy="140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5- install seal(10) and T-seal(8) on to packer cylinder(7). Install packer cylinder(7) into upper hydraulic body(9). Push down packer cylinder one inch below upper hydraulic body(9) exposing ring groove . Install O-ring(3 and 4) on to bushing sleeve(6).install bushing sleeve(6) into upper hydraulic body(9) turning clockwise to set. Install split cap(2) on to upper hydraulic body(9). Install socket head cap screw ½ 91) into split cap (2).   </a:t>
            </a:r>
          </a:p>
        </p:txBody>
      </p:sp>
      <p:sp>
        <p:nvSpPr>
          <p:cNvPr id="7" name="TextBox 6"/>
          <p:cNvSpPr txBox="1"/>
          <p:nvPr/>
        </p:nvSpPr>
        <p:spPr>
          <a:xfrm>
            <a:off x="5575572" y="2972094"/>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787713" y="2972093"/>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23</a:t>
            </a:fld>
            <a:endParaRPr lang="en-US" altLang="zh-CN"/>
          </a:p>
        </p:txBody>
      </p:sp>
      <p:pic>
        <p:nvPicPr>
          <p:cNvPr id="2050" name="Picture 2" descr="D:\stripper packer\20180530_IMG_87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709457" y="3457831"/>
            <a:ext cx="3885907" cy="29144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stripper packer\20180530_IMG_87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558319" y="3458250"/>
            <a:ext cx="3889248" cy="291693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a:off x="1365161" y="3202926"/>
            <a:ext cx="309093" cy="241226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3183" y="4069724"/>
            <a:ext cx="798272" cy="369332"/>
          </a:xfrm>
          <a:prstGeom prst="rect">
            <a:avLst/>
          </a:prstGeom>
          <a:noFill/>
        </p:spPr>
        <p:txBody>
          <a:bodyPr wrap="square" rtlCol="0">
            <a:spAutoFit/>
          </a:bodyPr>
          <a:lstStyle/>
          <a:p>
            <a:r>
              <a:rPr lang="en-US" b="1" dirty="0"/>
              <a:t>push</a:t>
            </a:r>
          </a:p>
        </p:txBody>
      </p:sp>
      <p:sp>
        <p:nvSpPr>
          <p:cNvPr id="10" name="TextBox 9"/>
          <p:cNvSpPr txBox="1"/>
          <p:nvPr/>
        </p:nvSpPr>
        <p:spPr>
          <a:xfrm>
            <a:off x="3117954" y="4268133"/>
            <a:ext cx="1134607" cy="430887"/>
          </a:xfrm>
          <a:prstGeom prst="rect">
            <a:avLst/>
          </a:prstGeom>
          <a:noFill/>
        </p:spPr>
        <p:txBody>
          <a:bodyPr wrap="square" rtlCol="0">
            <a:spAutoFit/>
          </a:bodyPr>
          <a:lstStyle/>
          <a:p>
            <a:r>
              <a:rPr lang="en-US" sz="1100" b="1" dirty="0"/>
              <a:t>Bushing sleeve</a:t>
            </a:r>
          </a:p>
        </p:txBody>
      </p:sp>
      <p:sp>
        <p:nvSpPr>
          <p:cNvPr id="11" name="TextBox 10"/>
          <p:cNvSpPr txBox="1"/>
          <p:nvPr/>
        </p:nvSpPr>
        <p:spPr>
          <a:xfrm>
            <a:off x="3117954" y="5718220"/>
            <a:ext cx="991673" cy="461665"/>
          </a:xfrm>
          <a:prstGeom prst="rect">
            <a:avLst/>
          </a:prstGeom>
          <a:noFill/>
        </p:spPr>
        <p:txBody>
          <a:bodyPr wrap="square" rtlCol="0">
            <a:spAutoFit/>
          </a:bodyPr>
          <a:lstStyle/>
          <a:p>
            <a:r>
              <a:rPr lang="en-US" sz="1200" b="1" dirty="0"/>
              <a:t>Packer cylinder</a:t>
            </a:r>
          </a:p>
        </p:txBody>
      </p:sp>
      <p:pic>
        <p:nvPicPr>
          <p:cNvPr id="13" name="Picture 12"/>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2820746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9427" y="2475703"/>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13007" y="2475703"/>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24</a:t>
            </a:fld>
            <a:endParaRPr lang="en-US" altLang="zh-CN"/>
          </a:p>
        </p:txBody>
      </p:sp>
      <p:pic>
        <p:nvPicPr>
          <p:cNvPr id="3074" name="Picture 2" descr="D:\stripper packer\20180530_IMG_87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286" y="2388025"/>
            <a:ext cx="4937759" cy="37033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stripper packer\20180530_IMG_874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062297" y="2382116"/>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584101" y="5473521"/>
            <a:ext cx="1854558" cy="2833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rved Down Arrow 4"/>
          <p:cNvSpPr/>
          <p:nvPr/>
        </p:nvSpPr>
        <p:spPr>
          <a:xfrm>
            <a:off x="6722772" y="3837904"/>
            <a:ext cx="772732" cy="1455313"/>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152821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940112" y="1506397"/>
            <a:ext cx="9788873" cy="115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6- Assemble between upper hydraulic body (9) and Main body (29) as follows: Install flange ring (21), washer (20) and retainer ring (35) (in that order) on to packer cylinder (7). Locate retainer ring (35) in ring groove of packer cylinder (7). Install lower bushing packer (18) into piston (25) .</a:t>
            </a:r>
          </a:p>
        </p:txBody>
      </p:sp>
      <p:sp>
        <p:nvSpPr>
          <p:cNvPr id="7" name="TextBox 6"/>
          <p:cNvSpPr txBox="1"/>
          <p:nvPr/>
        </p:nvSpPr>
        <p:spPr>
          <a:xfrm>
            <a:off x="5638860" y="2663002"/>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0" y="2612949"/>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25</a:t>
            </a:fld>
            <a:endParaRPr lang="en-US" altLang="zh-CN"/>
          </a:p>
        </p:txBody>
      </p:sp>
      <p:pic>
        <p:nvPicPr>
          <p:cNvPr id="1026" name="Picture 2" descr="D:\stripper packer\20180530_IMG_87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84" y="2877070"/>
            <a:ext cx="493776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stripper packer\20180530_IMG_87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6343" y="2893834"/>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893195" y="5100034"/>
            <a:ext cx="1596980" cy="20606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15282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1120462" y="1506396"/>
            <a:ext cx="9608523" cy="115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Install bushings (5, 42, &amp; 41) through open window. The bushings are interlocking with the lower bushing locking into the bushing above it. The non-extrusion ring and the packers will be installed between bushings (18 &amp; 41). The non-extrusion ring must be installed above the packer. </a:t>
            </a:r>
          </a:p>
        </p:txBody>
      </p:sp>
      <p:sp>
        <p:nvSpPr>
          <p:cNvPr id="7" name="TextBox 6"/>
          <p:cNvSpPr txBox="1"/>
          <p:nvPr/>
        </p:nvSpPr>
        <p:spPr>
          <a:xfrm>
            <a:off x="5638860" y="2663002"/>
            <a:ext cx="407483" cy="461665"/>
          </a:xfrm>
          <a:prstGeom prst="rect">
            <a:avLst/>
          </a:prstGeom>
          <a:noFill/>
        </p:spPr>
        <p:txBody>
          <a:bodyPr wrap="none" rtlCol="1">
            <a:spAutoFit/>
          </a:bodyPr>
          <a:lstStyle/>
          <a:p>
            <a:r>
              <a:rPr lang="en-US" sz="2400" b="1" dirty="0"/>
              <a:t>B</a:t>
            </a:r>
            <a:endParaRPr lang="fa-IR" sz="2400" b="1" dirty="0"/>
          </a:p>
        </p:txBody>
      </p:sp>
      <p:sp>
        <p:nvSpPr>
          <p:cNvPr id="8" name="TextBox 7"/>
          <p:cNvSpPr txBox="1"/>
          <p:nvPr/>
        </p:nvSpPr>
        <p:spPr>
          <a:xfrm>
            <a:off x="-89222" y="2612949"/>
            <a:ext cx="407484" cy="461665"/>
          </a:xfrm>
          <a:prstGeom prst="rect">
            <a:avLst/>
          </a:prstGeom>
          <a:noFill/>
        </p:spPr>
        <p:txBody>
          <a:bodyPr wrap="none" rtlCol="1">
            <a:spAutoFit/>
          </a:bodyPr>
          <a:lstStyle/>
          <a:p>
            <a:r>
              <a:rPr lang="en-US" sz="2400" b="1" dirty="0"/>
              <a:t>A</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26</a:t>
            </a:fld>
            <a:endParaRPr lang="en-US" altLang="zh-CN"/>
          </a:p>
        </p:txBody>
      </p:sp>
      <p:pic>
        <p:nvPicPr>
          <p:cNvPr id="3074" name="Picture 2" descr="D:\stripper packer\20180530_IMG_87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462716" y="2759427"/>
            <a:ext cx="4937761" cy="37033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stripper packer\20180530_IMG_876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6343" y="2759427"/>
            <a:ext cx="4937760" cy="3703320"/>
          </a:xfrm>
          <a:prstGeom prst="rect">
            <a:avLst/>
          </a:prstGeom>
          <a:noFill/>
          <a:extLst>
            <a:ext uri="{909E8E84-426E-40DD-AFC4-6F175D3DCCD1}">
              <a14:hiddenFill xmlns:a14="http://schemas.microsoft.com/office/drawing/2010/main">
                <a:solidFill>
                  <a:srgbClr val="FFFFFF"/>
                </a:solidFill>
              </a14:hiddenFill>
            </a:ext>
          </a:extLst>
        </p:spPr>
      </p:pic>
      <p:sp>
        <p:nvSpPr>
          <p:cNvPr id="3" name="Left Arrow 2"/>
          <p:cNvSpPr/>
          <p:nvPr/>
        </p:nvSpPr>
        <p:spPr>
          <a:xfrm>
            <a:off x="2034863" y="5988676"/>
            <a:ext cx="2099256" cy="283335"/>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1942869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534AD8CB-DE8D-4F6F-AB2A-299879B8D2E6}" type="slidenum">
              <a:rPr lang="en-US" altLang="zh-CN" smtClean="0"/>
              <a:pPr>
                <a:defRPr/>
              </a:pPr>
              <a:t>3</a:t>
            </a:fld>
            <a:endParaRPr lang="en-US" altLang="zh-CN"/>
          </a:p>
        </p:txBody>
      </p:sp>
      <p:pic>
        <p:nvPicPr>
          <p:cNvPr id="3074" name="Picture 2" descr="D:\stripper packer\20180530_IMG_86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1787" y="1622738"/>
            <a:ext cx="7241895" cy="4954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587" y="0"/>
            <a:ext cx="12191999" cy="1498878"/>
          </a:xfrm>
          <a:prstGeom prst="rect">
            <a:avLst/>
          </a:prstGeom>
        </p:spPr>
      </p:pic>
    </p:spTree>
    <p:extLst>
      <p:ext uri="{BB962C8B-B14F-4D97-AF65-F5344CB8AC3E}">
        <p14:creationId xmlns:p14="http://schemas.microsoft.com/office/powerpoint/2010/main" val="246974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hidden">
          <a:xfrm>
            <a:off x="1992313" y="1773238"/>
            <a:ext cx="818991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FontTx/>
              <a:buNone/>
            </a:pPr>
            <a:endParaRPr kumimoji="1" lang="en-US" altLang="zh-CN" b="1" dirty="0"/>
          </a:p>
          <a:p>
            <a:pPr algn="ctr" eaLnBrk="1" hangingPunct="1">
              <a:spcBef>
                <a:spcPct val="0"/>
              </a:spcBef>
              <a:buFontTx/>
              <a:buNone/>
            </a:pPr>
            <a:r>
              <a:rPr kumimoji="1" lang="en-US" altLang="zh-CN" b="1" dirty="0"/>
              <a:t>CONTENT</a:t>
            </a:r>
          </a:p>
          <a:p>
            <a:pPr algn="ctr" eaLnBrk="1" hangingPunct="1">
              <a:spcBef>
                <a:spcPct val="0"/>
              </a:spcBef>
              <a:buFontTx/>
              <a:buNone/>
            </a:pPr>
            <a:endParaRPr kumimoji="1" lang="en-US" altLang="zh-CN" sz="2400" b="1" dirty="0"/>
          </a:p>
          <a:p>
            <a:pPr>
              <a:spcBef>
                <a:spcPct val="0"/>
              </a:spcBef>
              <a:buFont typeface="Wingdings" panose="05000000000000000000" pitchFamily="2" charset="2"/>
              <a:buChar char="u"/>
            </a:pPr>
            <a:r>
              <a:rPr kumimoji="1" lang="en-US" altLang="en-US" sz="2400" b="1" dirty="0"/>
              <a:t>Introduction</a:t>
            </a:r>
            <a:r>
              <a:rPr kumimoji="1" lang="en-US" altLang="zh-CN" sz="2400" b="1" dirty="0"/>
              <a:t> of </a:t>
            </a:r>
            <a:r>
              <a:rPr lang="en-US" sz="2000" b="1" dirty="0"/>
              <a:t>Tool</a:t>
            </a:r>
            <a:endParaRPr lang="en-US" altLang="zh-CN" sz="2000" b="1" dirty="0"/>
          </a:p>
          <a:p>
            <a:pPr eaLnBrk="1" hangingPunct="1">
              <a:spcBef>
                <a:spcPct val="0"/>
              </a:spcBef>
              <a:buFont typeface="Wingdings" panose="05000000000000000000" pitchFamily="2" charset="2"/>
              <a:buChar char="u"/>
            </a:pPr>
            <a:r>
              <a:rPr kumimoji="1" lang="en-US" altLang="zh-CN" sz="2400" b="1" dirty="0"/>
              <a:t>Disassembly</a:t>
            </a:r>
          </a:p>
          <a:p>
            <a:pPr eaLnBrk="1" hangingPunct="1">
              <a:spcBef>
                <a:spcPct val="0"/>
              </a:spcBef>
              <a:buFont typeface="Wingdings" panose="05000000000000000000" pitchFamily="2" charset="2"/>
              <a:buChar char="u"/>
            </a:pPr>
            <a:r>
              <a:rPr kumimoji="1" lang="en-US" altLang="zh-CN" sz="2400" b="1" dirty="0"/>
              <a:t>Assembly</a:t>
            </a:r>
          </a:p>
          <a:p>
            <a:pPr eaLnBrk="1" hangingPunct="1">
              <a:spcBef>
                <a:spcPct val="0"/>
              </a:spcBef>
              <a:buFontTx/>
              <a:buNone/>
            </a:pPr>
            <a:endParaRPr kumimoji="1" lang="en-US" altLang="zh-CN" sz="2800" b="1" dirty="0"/>
          </a:p>
          <a:p>
            <a:pPr eaLnBrk="1" hangingPunct="1">
              <a:spcBef>
                <a:spcPct val="0"/>
              </a:spcBef>
              <a:buFontTx/>
              <a:buNone/>
            </a:pPr>
            <a:endParaRPr kumimoji="1" lang="en-US" altLang="zh-CN" sz="28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4</a:t>
            </a:fld>
            <a:endParaRPr lang="en-US" altLang="zh-CN"/>
          </a:p>
        </p:txBody>
      </p:sp>
      <p:pic>
        <p:nvPicPr>
          <p:cNvPr id="4" name="Picture 3"/>
          <p:cNvPicPr>
            <a:picLocks noChangeAspect="1"/>
          </p:cNvPicPr>
          <p:nvPr/>
        </p:nvPicPr>
        <p:blipFill>
          <a:blip r:embed="rId2"/>
          <a:stretch>
            <a:fillRect/>
          </a:stretch>
        </p:blipFill>
        <p:spPr>
          <a:xfrm>
            <a:off x="1587" y="0"/>
            <a:ext cx="12191999" cy="1498878"/>
          </a:xfrm>
          <a:prstGeom prst="rect">
            <a:avLst/>
          </a:prstGeom>
        </p:spPr>
      </p:pic>
    </p:spTree>
    <p:extLst>
      <p:ext uri="{BB962C8B-B14F-4D97-AF65-F5344CB8AC3E}">
        <p14:creationId xmlns:p14="http://schemas.microsoft.com/office/powerpoint/2010/main" val="174134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0" y="1389063"/>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r>
              <a:rPr kumimoji="1" lang="en-US" altLang="en-US" sz="2400" b="1" dirty="0"/>
              <a:t>Introduction:</a:t>
            </a:r>
          </a:p>
        </p:txBody>
      </p:sp>
      <p:sp>
        <p:nvSpPr>
          <p:cNvPr id="7171" name="Chevron 4"/>
          <p:cNvSpPr>
            <a:spLocks noChangeArrowheads="1"/>
          </p:cNvSpPr>
          <p:nvPr/>
        </p:nvSpPr>
        <p:spPr bwMode="auto">
          <a:xfrm>
            <a:off x="92813" y="1978025"/>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397613" y="1942297"/>
            <a:ext cx="10879987" cy="4910382"/>
          </a:xfrm>
        </p:spPr>
        <p:txBody>
          <a:bodyPr/>
          <a:lstStyle/>
          <a:p>
            <a:pPr algn="l"/>
            <a:r>
              <a:rPr lang="en-US" sz="1800" dirty="0"/>
              <a:t>The Texas Oil Tools DSH Side Door Stripper Packer is the latest innovation of TOT’s commitment to coiled tubing technology. Like all of TOT’s side door models the packing elements and bushings can be replaced through the open door below the injector. Changing packers is easy through the side door even with tubing in the well. </a:t>
            </a:r>
            <a:br>
              <a:rPr lang="en-US" sz="1800" dirty="0"/>
            </a:br>
            <a:r>
              <a:rPr lang="en-US" sz="1800" dirty="0"/>
              <a:t>The DSH model has an increased open door length (7.0") to simplify the installation of hang-off slips that</a:t>
            </a:r>
            <a:br>
              <a:rPr lang="en-US" sz="1800" dirty="0"/>
            </a:br>
            <a:r>
              <a:rPr lang="en-US" sz="1800" dirty="0"/>
              <a:t>eliminates the need for a separate window. A threaded bottom connection allows convenient replacement</a:t>
            </a:r>
            <a:br>
              <a:rPr lang="en-US" sz="1800" dirty="0"/>
            </a:br>
            <a:r>
              <a:rPr lang="en-US" sz="1800" dirty="0"/>
              <a:t>in the event one is damaged or to change connections. Removal of the packers and bushings leaves a</a:t>
            </a:r>
            <a:br>
              <a:rPr lang="en-US" sz="1800" dirty="0"/>
            </a:br>
            <a:r>
              <a:rPr lang="en-US" sz="1800" dirty="0"/>
              <a:t>full 3.06" diameter through bore for passage of larger tools. </a:t>
            </a:r>
            <a:br>
              <a:rPr lang="en-US" sz="1800" dirty="0"/>
            </a:br>
            <a:r>
              <a:rPr lang="en-US" sz="1800" dirty="0"/>
              <a:t>The 3.06" DSH model can be installed in injector heads that conform to the 2.50" TOT side door stripper</a:t>
            </a:r>
            <a:br>
              <a:rPr lang="en-US" sz="1800" dirty="0"/>
            </a:br>
            <a:r>
              <a:rPr lang="en-US" sz="1800" dirty="0"/>
              <a:t>packers. </a:t>
            </a:r>
            <a:br>
              <a:rPr lang="en-US" sz="1800" dirty="0"/>
            </a:br>
            <a:r>
              <a:rPr lang="en-US" sz="1800" dirty="0"/>
              <a:t>Hydraulic pressure is required to open the packer cylinder exposing the packer, non-extrusion ring, and</a:t>
            </a:r>
            <a:br>
              <a:rPr lang="en-US" sz="1800" dirty="0"/>
            </a:br>
            <a:r>
              <a:rPr lang="en-US" sz="1800" dirty="0"/>
              <a:t>bushings. A manually operated packer cylinders also available. Please contact your local TOT sales representative for further information. </a:t>
            </a:r>
            <a:br>
              <a:rPr lang="en-US" sz="1800" dirty="0"/>
            </a:br>
            <a:r>
              <a:rPr lang="en-US" sz="1800" dirty="0"/>
              <a:t>The piston on the 3.06 DSH model is below the packer element. Having the piston in this position will decrease the amount of hydraulic pressure required to pack-off around the coiled tubing. </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5</a:t>
            </a:fld>
            <a:endParaRPr lang="en-US" altLang="zh-CN"/>
          </a:p>
        </p:txBody>
      </p:sp>
      <p:pic>
        <p:nvPicPr>
          <p:cNvPr id="6" name="Picture 5"/>
          <p:cNvPicPr>
            <a:picLocks noChangeAspect="1"/>
          </p:cNvPicPr>
          <p:nvPr/>
        </p:nvPicPr>
        <p:blipFill>
          <a:blip r:embed="rId2"/>
          <a:stretch>
            <a:fillRect/>
          </a:stretch>
        </p:blipFill>
        <p:spPr>
          <a:xfrm>
            <a:off x="1587" y="0"/>
            <a:ext cx="12191999" cy="1498878"/>
          </a:xfrm>
          <a:prstGeom prst="rect">
            <a:avLst/>
          </a:prstGeom>
        </p:spPr>
      </p:pic>
    </p:spTree>
    <p:extLst>
      <p:ext uri="{BB962C8B-B14F-4D97-AF65-F5344CB8AC3E}">
        <p14:creationId xmlns:p14="http://schemas.microsoft.com/office/powerpoint/2010/main" val="43141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1559746" y="1470409"/>
            <a:ext cx="5410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r>
              <a:rPr lang="en-US" altLang="en-US" sz="2400" b="1" dirty="0">
                <a:solidFill>
                  <a:srgbClr val="000000"/>
                </a:solidFill>
              </a:rPr>
              <a:t>Required hand tools</a:t>
            </a:r>
          </a:p>
          <a:p>
            <a:pPr fontAlgn="base">
              <a:spcBef>
                <a:spcPct val="0"/>
              </a:spcBef>
              <a:spcAft>
                <a:spcPct val="0"/>
              </a:spcAft>
              <a:buNone/>
            </a:pPr>
            <a:endParaRPr lang="en-US" altLang="en-US" sz="2400" b="1" dirty="0">
              <a:solidFill>
                <a:srgbClr val="000000"/>
              </a:solidFill>
            </a:endParaRPr>
          </a:p>
        </p:txBody>
      </p:sp>
      <p:sp>
        <p:nvSpPr>
          <p:cNvPr id="8195" name="Chevron 1"/>
          <p:cNvSpPr>
            <a:spLocks noChangeArrowheads="1"/>
          </p:cNvSpPr>
          <p:nvPr/>
        </p:nvSpPr>
        <p:spPr bwMode="auto">
          <a:xfrm>
            <a:off x="1071170" y="1622015"/>
            <a:ext cx="381000" cy="263525"/>
          </a:xfrm>
          <a:prstGeom prst="chevron">
            <a:avLst>
              <a:gd name="adj" fmla="val 4984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endParaRPr lang="en-US" altLang="en-US" sz="2400" b="1">
              <a:solidFill>
                <a:srgbClr val="000000"/>
              </a:solidFill>
            </a:endParaRPr>
          </a:p>
        </p:txBody>
      </p:sp>
      <p:sp>
        <p:nvSpPr>
          <p:cNvPr id="2" name="TextBox 1"/>
          <p:cNvSpPr txBox="1"/>
          <p:nvPr/>
        </p:nvSpPr>
        <p:spPr>
          <a:xfrm>
            <a:off x="1452170" y="2300671"/>
            <a:ext cx="2936950" cy="1754326"/>
          </a:xfrm>
          <a:prstGeom prst="rect">
            <a:avLst/>
          </a:prstGeom>
          <a:noFill/>
        </p:spPr>
        <p:txBody>
          <a:bodyPr wrap="square" rtlCol="1">
            <a:spAutoFit/>
          </a:bodyPr>
          <a:lstStyle/>
          <a:p>
            <a:pPr marL="171450" indent="-171450">
              <a:buFontTx/>
              <a:buChar char="-"/>
            </a:pPr>
            <a:r>
              <a:rPr lang="en-US" b="1" dirty="0"/>
              <a:t>Pipe Wrench</a:t>
            </a:r>
          </a:p>
          <a:p>
            <a:pPr marL="171450" indent="-171450">
              <a:buFontTx/>
              <a:buChar char="-"/>
            </a:pPr>
            <a:r>
              <a:rPr lang="en-US" b="1" dirty="0"/>
              <a:t>Screw driver</a:t>
            </a:r>
          </a:p>
          <a:p>
            <a:pPr marL="171450" indent="-171450">
              <a:buFontTx/>
              <a:buChar char="-"/>
            </a:pPr>
            <a:r>
              <a:rPr lang="en-US" b="1" dirty="0"/>
              <a:t>Special tool</a:t>
            </a:r>
          </a:p>
          <a:p>
            <a:pPr marL="171450" indent="-171450">
              <a:buFontTx/>
              <a:buChar char="-"/>
            </a:pPr>
            <a:r>
              <a:rPr lang="en-US" b="1" dirty="0"/>
              <a:t>Hammer (iron , plastic)</a:t>
            </a:r>
          </a:p>
          <a:p>
            <a:pPr marL="171450" indent="-171450">
              <a:buFontTx/>
              <a:buChar char="-"/>
            </a:pPr>
            <a:r>
              <a:rPr lang="en-US" b="1" dirty="0"/>
              <a:t>Allen key</a:t>
            </a:r>
          </a:p>
          <a:p>
            <a:pPr marL="171450" indent="-171450">
              <a:buFontTx/>
              <a:buChar char="-"/>
            </a:pPr>
            <a:r>
              <a:rPr lang="en-US" b="1" dirty="0"/>
              <a:t>Hydraulic hand pump</a:t>
            </a:r>
          </a:p>
        </p:txBody>
      </p:sp>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6</a:t>
            </a:fld>
            <a:endParaRPr lang="en-US" altLang="zh-CN"/>
          </a:p>
        </p:txBody>
      </p:sp>
      <p:pic>
        <p:nvPicPr>
          <p:cNvPr id="4098" name="Picture 2" descr="D:\stripper packer\20180530_IMG_87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5608" y="1968924"/>
            <a:ext cx="6308708" cy="4731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587" y="0"/>
            <a:ext cx="12191999" cy="1498878"/>
          </a:xfrm>
          <a:prstGeom prst="rect">
            <a:avLst/>
          </a:prstGeom>
        </p:spPr>
      </p:pic>
    </p:spTree>
    <p:extLst>
      <p:ext uri="{BB962C8B-B14F-4D97-AF65-F5344CB8AC3E}">
        <p14:creationId xmlns:p14="http://schemas.microsoft.com/office/powerpoint/2010/main" val="38241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998" y="1409250"/>
            <a:ext cx="3044415" cy="584775"/>
          </a:xfrm>
          <a:prstGeom prst="rect">
            <a:avLst/>
          </a:prstGeom>
          <a:noFill/>
        </p:spPr>
        <p:txBody>
          <a:bodyPr wrap="square" rtlCol="1">
            <a:spAutoFit/>
          </a:bodyPr>
          <a:lstStyle/>
          <a:p>
            <a:r>
              <a:rPr lang="en-US" sz="3200" b="1" dirty="0"/>
              <a:t>Disassembly</a:t>
            </a:r>
            <a:endParaRPr lang="fa-IR" sz="3200" b="1" dirty="0"/>
          </a:p>
        </p:txBody>
      </p:sp>
      <p:sp>
        <p:nvSpPr>
          <p:cNvPr id="3" name="Chevron 6"/>
          <p:cNvSpPr>
            <a:spLocks noChangeArrowheads="1"/>
          </p:cNvSpPr>
          <p:nvPr/>
        </p:nvSpPr>
        <p:spPr bwMode="auto">
          <a:xfrm>
            <a:off x="36468" y="1984439"/>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3075" name="Picture 3" descr="D:\inflation val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1738" y="-7935913"/>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type="subTitle" idx="1"/>
          </p:nvPr>
        </p:nvSpPr>
        <p:spPr>
          <a:xfrm>
            <a:off x="341268" y="1927425"/>
            <a:ext cx="11525907" cy="1010824"/>
          </a:xfrm>
        </p:spPr>
        <p:txBody>
          <a:bodyPr/>
          <a:lstStyle/>
          <a:p>
            <a:pPr algn="l"/>
            <a:r>
              <a:rPr lang="en-US" sz="1800" b="1" dirty="0"/>
              <a:t>1- to change packers while mounted in the injector ( or using hydraulic hand pump ) retract the lock screw(40) , swing the guard door lock assemblies(15) to open position. Apply hydraulic pressure to the retract port located on the main body(29) to move the piston(15) to maximum downward position. </a:t>
            </a:r>
          </a:p>
        </p:txBody>
      </p:sp>
      <p:sp>
        <p:nvSpPr>
          <p:cNvPr id="19" name="TextBox 18"/>
          <p:cNvSpPr txBox="1"/>
          <p:nvPr/>
        </p:nvSpPr>
        <p:spPr>
          <a:xfrm>
            <a:off x="36468" y="2830671"/>
            <a:ext cx="407484" cy="461665"/>
          </a:xfrm>
          <a:prstGeom prst="rect">
            <a:avLst/>
          </a:prstGeom>
          <a:noFill/>
        </p:spPr>
        <p:txBody>
          <a:bodyPr wrap="none" rtlCol="1">
            <a:spAutoFit/>
          </a:bodyPr>
          <a:lstStyle/>
          <a:p>
            <a:r>
              <a:rPr lang="en-US" sz="2400" b="1" dirty="0"/>
              <a:t>A</a:t>
            </a:r>
            <a:endParaRPr lang="fa-IR" sz="2400" b="1" dirty="0"/>
          </a:p>
        </p:txBody>
      </p:sp>
      <p:sp>
        <p:nvSpPr>
          <p:cNvPr id="20" name="TextBox 19"/>
          <p:cNvSpPr txBox="1"/>
          <p:nvPr/>
        </p:nvSpPr>
        <p:spPr>
          <a:xfrm>
            <a:off x="5690028" y="2938247"/>
            <a:ext cx="407484" cy="461665"/>
          </a:xfrm>
          <a:prstGeom prst="rect">
            <a:avLst/>
          </a:prstGeom>
          <a:noFill/>
        </p:spPr>
        <p:txBody>
          <a:bodyPr wrap="none" rtlCol="1">
            <a:spAutoFit/>
          </a:bodyPr>
          <a:lstStyle/>
          <a:p>
            <a:r>
              <a:rPr lang="en-US" sz="2400" b="1" dirty="0"/>
              <a:t>B</a:t>
            </a:r>
            <a:endParaRPr lang="fa-IR" sz="2400" b="1" dirty="0"/>
          </a:p>
        </p:txBody>
      </p:sp>
      <p:sp>
        <p:nvSpPr>
          <p:cNvPr id="4" name="Slide Number Placeholder 3"/>
          <p:cNvSpPr>
            <a:spLocks noGrp="1"/>
          </p:cNvSpPr>
          <p:nvPr>
            <p:ph type="sldNum" sz="quarter" idx="12"/>
          </p:nvPr>
        </p:nvSpPr>
        <p:spPr/>
        <p:txBody>
          <a:bodyPr/>
          <a:lstStyle/>
          <a:p>
            <a:pPr>
              <a:defRPr/>
            </a:pPr>
            <a:fld id="{6EA28DE8-F20E-45D0-B25C-07A4B1E11232}" type="slidenum">
              <a:rPr lang="en-US" altLang="zh-CN" smtClean="0"/>
              <a:pPr>
                <a:defRPr/>
              </a:pPr>
              <a:t>7</a:t>
            </a:fld>
            <a:endParaRPr lang="en-US" altLang="zh-CN"/>
          </a:p>
        </p:txBody>
      </p:sp>
      <p:pic>
        <p:nvPicPr>
          <p:cNvPr id="5122" name="Picture 2" descr="D:\stripper packer\20180530_IMG_869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7" y="2938249"/>
            <a:ext cx="4937760" cy="370332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stripper packer\20180530_IMG_869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0832" y="2938249"/>
            <a:ext cx="4933808" cy="37003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stretch>
            <a:fillRect/>
          </a:stretch>
        </p:blipFill>
        <p:spPr>
          <a:xfrm>
            <a:off x="1587" y="0"/>
            <a:ext cx="12191999" cy="1498878"/>
          </a:xfrm>
          <a:prstGeom prst="rect">
            <a:avLst/>
          </a:prstGeom>
        </p:spPr>
      </p:pic>
    </p:spTree>
    <p:extLst>
      <p:ext uri="{BB962C8B-B14F-4D97-AF65-F5344CB8AC3E}">
        <p14:creationId xmlns:p14="http://schemas.microsoft.com/office/powerpoint/2010/main" val="72685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vron 6"/>
          <p:cNvSpPr>
            <a:spLocks noChangeArrowheads="1"/>
          </p:cNvSpPr>
          <p:nvPr/>
        </p:nvSpPr>
        <p:spPr bwMode="auto">
          <a:xfrm>
            <a:off x="36468" y="1715497"/>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3075" name="Picture 3" descr="D:\inflation val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1738" y="-7935913"/>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type="subTitle" idx="1"/>
          </p:nvPr>
        </p:nvSpPr>
        <p:spPr>
          <a:xfrm>
            <a:off x="341268" y="1644127"/>
            <a:ext cx="11525907" cy="1010824"/>
          </a:xfrm>
        </p:spPr>
        <p:txBody>
          <a:bodyPr/>
          <a:lstStyle/>
          <a:p>
            <a:pPr algn="l"/>
            <a:r>
              <a:rPr lang="en-US" sz="1800" b="1" dirty="0"/>
              <a:t>1- to change packers, retract the lock screw(40) , swing the guard door lock assemblies(15) to open position. Apply hydraulic pressure to the retract port located on the main body(29) to move the piston(15) to maximum downward position. </a:t>
            </a:r>
          </a:p>
        </p:txBody>
      </p:sp>
      <p:sp>
        <p:nvSpPr>
          <p:cNvPr id="19" name="TextBox 18"/>
          <p:cNvSpPr txBox="1"/>
          <p:nvPr/>
        </p:nvSpPr>
        <p:spPr>
          <a:xfrm>
            <a:off x="36468" y="2830671"/>
            <a:ext cx="407483" cy="461665"/>
          </a:xfrm>
          <a:prstGeom prst="rect">
            <a:avLst/>
          </a:prstGeom>
          <a:noFill/>
        </p:spPr>
        <p:txBody>
          <a:bodyPr wrap="none" rtlCol="1">
            <a:spAutoFit/>
          </a:bodyPr>
          <a:lstStyle/>
          <a:p>
            <a:r>
              <a:rPr lang="en-US" sz="2400" b="1" dirty="0"/>
              <a:t>C</a:t>
            </a:r>
            <a:endParaRPr lang="fa-IR" sz="2400" b="1" dirty="0"/>
          </a:p>
        </p:txBody>
      </p:sp>
      <p:sp>
        <p:nvSpPr>
          <p:cNvPr id="20" name="TextBox 19"/>
          <p:cNvSpPr txBox="1"/>
          <p:nvPr/>
        </p:nvSpPr>
        <p:spPr>
          <a:xfrm>
            <a:off x="5690028" y="2938247"/>
            <a:ext cx="407483" cy="461665"/>
          </a:xfrm>
          <a:prstGeom prst="rect">
            <a:avLst/>
          </a:prstGeom>
          <a:noFill/>
        </p:spPr>
        <p:txBody>
          <a:bodyPr wrap="none" rtlCol="1">
            <a:spAutoFit/>
          </a:bodyPr>
          <a:lstStyle/>
          <a:p>
            <a:r>
              <a:rPr lang="en-US" sz="2400" b="1" dirty="0"/>
              <a:t>D</a:t>
            </a:r>
            <a:endParaRPr lang="fa-IR" sz="2400" b="1" dirty="0"/>
          </a:p>
        </p:txBody>
      </p:sp>
      <p:sp>
        <p:nvSpPr>
          <p:cNvPr id="4" name="Slide Number Placeholder 3"/>
          <p:cNvSpPr>
            <a:spLocks noGrp="1"/>
          </p:cNvSpPr>
          <p:nvPr>
            <p:ph type="sldNum" sz="quarter" idx="12"/>
          </p:nvPr>
        </p:nvSpPr>
        <p:spPr/>
        <p:txBody>
          <a:bodyPr/>
          <a:lstStyle/>
          <a:p>
            <a:pPr>
              <a:defRPr/>
            </a:pPr>
            <a:fld id="{6EA28DE8-F20E-45D0-B25C-07A4B1E11232}" type="slidenum">
              <a:rPr lang="en-US" altLang="zh-CN" smtClean="0"/>
              <a:pPr>
                <a:defRPr/>
              </a:pPr>
              <a:t>8</a:t>
            </a:fld>
            <a:endParaRPr lang="en-US" altLang="zh-CN"/>
          </a:p>
        </p:txBody>
      </p:sp>
      <p:pic>
        <p:nvPicPr>
          <p:cNvPr id="6146" name="Picture 2" descr="D:\stripper packer\20180530_IMG_86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64" y="2662370"/>
            <a:ext cx="5305595" cy="397919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stripper packer\20180530_IMG_869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511" y="2662370"/>
            <a:ext cx="5305595" cy="3979197"/>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892372" y="3505256"/>
            <a:ext cx="1976718" cy="23083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7785847" y="2853137"/>
            <a:ext cx="685800" cy="23083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231982" y="2784358"/>
            <a:ext cx="1553865" cy="307777"/>
          </a:xfrm>
          <a:prstGeom prst="rect">
            <a:avLst/>
          </a:prstGeom>
          <a:noFill/>
        </p:spPr>
        <p:txBody>
          <a:bodyPr wrap="square" rtlCol="0">
            <a:spAutoFit/>
          </a:bodyPr>
          <a:lstStyle/>
          <a:p>
            <a:r>
              <a:rPr lang="en-US" sz="1400" b="1" dirty="0"/>
              <a:t>Guard lock door</a:t>
            </a:r>
          </a:p>
        </p:txBody>
      </p:sp>
      <p:sp>
        <p:nvSpPr>
          <p:cNvPr id="8" name="Right Arrow 7"/>
          <p:cNvSpPr/>
          <p:nvPr/>
        </p:nvSpPr>
        <p:spPr>
          <a:xfrm rot="19132185">
            <a:off x="3090500" y="4859761"/>
            <a:ext cx="1632165" cy="3630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54390" y="5530163"/>
            <a:ext cx="2244640" cy="369332"/>
          </a:xfrm>
          <a:prstGeom prst="rect">
            <a:avLst/>
          </a:prstGeom>
          <a:noFill/>
        </p:spPr>
        <p:txBody>
          <a:bodyPr wrap="square" rtlCol="0">
            <a:spAutoFit/>
          </a:bodyPr>
          <a:lstStyle/>
          <a:p>
            <a:r>
              <a:rPr lang="en-US" b="1" dirty="0"/>
              <a:t>Packer cylinder</a:t>
            </a:r>
          </a:p>
        </p:txBody>
      </p:sp>
      <p:pic>
        <p:nvPicPr>
          <p:cNvPr id="15" name="Picture 14"/>
          <p:cNvPicPr>
            <a:picLocks noChangeAspect="1"/>
          </p:cNvPicPr>
          <p:nvPr/>
        </p:nvPicPr>
        <p:blipFill>
          <a:blip r:embed="rId5"/>
          <a:stretch>
            <a:fillRect/>
          </a:stretch>
        </p:blipFill>
        <p:spPr>
          <a:xfrm>
            <a:off x="1587" y="0"/>
            <a:ext cx="12191999" cy="1498878"/>
          </a:xfrm>
          <a:prstGeom prst="rect">
            <a:avLst/>
          </a:prstGeom>
        </p:spPr>
      </p:pic>
    </p:spTree>
    <p:extLst>
      <p:ext uri="{BB962C8B-B14F-4D97-AF65-F5344CB8AC3E}">
        <p14:creationId xmlns:p14="http://schemas.microsoft.com/office/powerpoint/2010/main" val="46718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82274" y="1563376"/>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400458" y="1474852"/>
            <a:ext cx="11370832" cy="1152438"/>
          </a:xfrm>
        </p:spPr>
        <p:txBody>
          <a:bodyPr/>
          <a:lstStyle/>
          <a:p>
            <a:pPr algn="l"/>
            <a:r>
              <a:rPr lang="en-US" sz="1800" b="1" dirty="0"/>
              <a:t>2- apply hydraulic pressure to the retract port located on the upper hydraulic body(9) to move the packer cylinder(7) to maximum upward position exposing the pack-off assembly , for removal of the packer interlock(17) , non-extrusion ring(16), and the lower packer bushing(18) . </a:t>
            </a:r>
            <a:br>
              <a:rPr lang="en-US" sz="1600" b="1" dirty="0"/>
            </a:br>
            <a:endParaRPr lang="en-US" sz="1600" b="1" dirty="0"/>
          </a:p>
        </p:txBody>
      </p:sp>
      <p:sp>
        <p:nvSpPr>
          <p:cNvPr id="9" name="TextBox 8"/>
          <p:cNvSpPr txBox="1"/>
          <p:nvPr/>
        </p:nvSpPr>
        <p:spPr>
          <a:xfrm>
            <a:off x="234674" y="2887408"/>
            <a:ext cx="407484" cy="461665"/>
          </a:xfrm>
          <a:prstGeom prst="rect">
            <a:avLst/>
          </a:prstGeom>
          <a:noFill/>
        </p:spPr>
        <p:txBody>
          <a:bodyPr wrap="none" rtlCol="1">
            <a:spAutoFit/>
          </a:bodyPr>
          <a:lstStyle/>
          <a:p>
            <a:r>
              <a:rPr lang="en-US" sz="2400" b="1" dirty="0"/>
              <a:t>A</a:t>
            </a:r>
            <a:endParaRPr lang="fa-IR" sz="2400" b="1" dirty="0"/>
          </a:p>
        </p:txBody>
      </p:sp>
      <p:sp>
        <p:nvSpPr>
          <p:cNvPr id="10" name="TextBox 9"/>
          <p:cNvSpPr txBox="1"/>
          <p:nvPr/>
        </p:nvSpPr>
        <p:spPr>
          <a:xfrm>
            <a:off x="5318813" y="2723510"/>
            <a:ext cx="407484" cy="461665"/>
          </a:xfrm>
          <a:prstGeom prst="rect">
            <a:avLst/>
          </a:prstGeom>
          <a:noFill/>
        </p:spPr>
        <p:txBody>
          <a:bodyPr wrap="none" rtlCol="1">
            <a:spAutoFit/>
          </a:bodyPr>
          <a:lstStyle/>
          <a:p>
            <a:r>
              <a:rPr lang="en-US" sz="2400" b="1" dirty="0"/>
              <a:t>B</a:t>
            </a:r>
            <a:endParaRPr lang="fa-IR" sz="2400" b="1" dirty="0"/>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9</a:t>
            </a:fld>
            <a:endParaRPr lang="en-US" altLang="zh-CN"/>
          </a:p>
        </p:txBody>
      </p:sp>
      <p:pic>
        <p:nvPicPr>
          <p:cNvPr id="7170" name="Picture 2" descr="D:\stripper packer\20180530_IMG_87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157" y="2440679"/>
            <a:ext cx="4676655" cy="4150049"/>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D:\stripper packer\20180530_IMG_87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5901478" y="2409122"/>
            <a:ext cx="4865259" cy="418160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2001946">
            <a:off x="2897746" y="5254580"/>
            <a:ext cx="1403798" cy="1803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52249" y="5872766"/>
            <a:ext cx="1970306" cy="369332"/>
          </a:xfrm>
          <a:prstGeom prst="rect">
            <a:avLst/>
          </a:prstGeom>
          <a:noFill/>
        </p:spPr>
        <p:txBody>
          <a:bodyPr wrap="square" rtlCol="0">
            <a:spAutoFit/>
          </a:bodyPr>
          <a:lstStyle/>
          <a:p>
            <a:r>
              <a:rPr lang="en-US" b="1" dirty="0"/>
              <a:t>Retract port (9)</a:t>
            </a:r>
          </a:p>
        </p:txBody>
      </p:sp>
      <p:sp>
        <p:nvSpPr>
          <p:cNvPr id="7" name="Right Arrow 6"/>
          <p:cNvSpPr/>
          <p:nvPr/>
        </p:nvSpPr>
        <p:spPr>
          <a:xfrm rot="17960362">
            <a:off x="7876907" y="3185174"/>
            <a:ext cx="914400" cy="16389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29565" y="2562896"/>
            <a:ext cx="1660655" cy="338554"/>
          </a:xfrm>
          <a:prstGeom prst="rect">
            <a:avLst/>
          </a:prstGeom>
          <a:noFill/>
        </p:spPr>
        <p:txBody>
          <a:bodyPr wrap="square" rtlCol="0">
            <a:spAutoFit/>
          </a:bodyPr>
          <a:lstStyle/>
          <a:p>
            <a:r>
              <a:rPr lang="en-US" sz="1600" b="1" dirty="0"/>
              <a:t>Non-extrusion</a:t>
            </a:r>
          </a:p>
        </p:txBody>
      </p:sp>
      <p:sp>
        <p:nvSpPr>
          <p:cNvPr id="12" name="Right Arrow 11"/>
          <p:cNvSpPr/>
          <p:nvPr/>
        </p:nvSpPr>
        <p:spPr>
          <a:xfrm rot="20304520">
            <a:off x="1212435" y="2960494"/>
            <a:ext cx="1339172" cy="26828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553986" y="2585010"/>
            <a:ext cx="1983416" cy="369332"/>
          </a:xfrm>
          <a:prstGeom prst="rect">
            <a:avLst/>
          </a:prstGeom>
          <a:noFill/>
        </p:spPr>
        <p:txBody>
          <a:bodyPr wrap="square" rtlCol="0">
            <a:spAutoFit/>
          </a:bodyPr>
          <a:lstStyle/>
          <a:p>
            <a:r>
              <a:rPr lang="en-US" b="1" dirty="0"/>
              <a:t>Packer cylinder</a:t>
            </a:r>
          </a:p>
        </p:txBody>
      </p:sp>
      <p:sp>
        <p:nvSpPr>
          <p:cNvPr id="14" name="Right Arrow 13"/>
          <p:cNvSpPr/>
          <p:nvPr/>
        </p:nvSpPr>
        <p:spPr>
          <a:xfrm rot="1529612">
            <a:off x="7057195" y="5599476"/>
            <a:ext cx="1237092" cy="23587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306766" y="5988882"/>
            <a:ext cx="1956113" cy="369332"/>
          </a:xfrm>
          <a:prstGeom prst="rect">
            <a:avLst/>
          </a:prstGeom>
          <a:noFill/>
        </p:spPr>
        <p:txBody>
          <a:bodyPr wrap="square" rtlCol="0">
            <a:spAutoFit/>
          </a:bodyPr>
          <a:lstStyle/>
          <a:p>
            <a:r>
              <a:rPr lang="en-US" b="1" dirty="0"/>
              <a:t>Packer interlock</a:t>
            </a:r>
          </a:p>
        </p:txBody>
      </p:sp>
      <p:pic>
        <p:nvPicPr>
          <p:cNvPr id="17" name="Picture 16"/>
          <p:cNvPicPr>
            <a:picLocks noChangeAspect="1"/>
          </p:cNvPicPr>
          <p:nvPr/>
        </p:nvPicPr>
        <p:blipFill>
          <a:blip r:embed="rId4"/>
          <a:stretch>
            <a:fillRect/>
          </a:stretch>
        </p:blipFill>
        <p:spPr>
          <a:xfrm>
            <a:off x="1587" y="0"/>
            <a:ext cx="12191999" cy="1498878"/>
          </a:xfrm>
          <a:prstGeom prst="rect">
            <a:avLst/>
          </a:prstGeom>
        </p:spPr>
      </p:pic>
    </p:spTree>
    <p:extLst>
      <p:ext uri="{BB962C8B-B14F-4D97-AF65-F5344CB8AC3E}">
        <p14:creationId xmlns:p14="http://schemas.microsoft.com/office/powerpoint/2010/main" val="3610864145"/>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100" b="1" dirty="0" smtClean="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1416</Words>
  <Application>Microsoft Office PowerPoint</Application>
  <PresentationFormat>Widescreen</PresentationFormat>
  <Paragraphs>136</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Black</vt:lpstr>
      <vt:lpstr>Calibri</vt:lpstr>
      <vt:lpstr>Verdana</vt:lpstr>
      <vt:lpstr>Wingdings</vt:lpstr>
      <vt:lpstr>默认设计模板</vt:lpstr>
      <vt:lpstr>PowerPoint Presentation</vt:lpstr>
      <vt:lpstr>PowerPoint Presentation</vt:lpstr>
      <vt:lpstr>PowerPoint Presentation</vt:lpstr>
      <vt:lpstr>PowerPoint Presentation</vt:lpstr>
      <vt:lpstr>The Texas Oil Tools DSH Side Door Stripper Packer is the latest innovation of TOT’s commitment to coiled tubing technology. Like all of TOT’s side door models the packing elements and bushings can be replaced through the open door below the injector. Changing packers is easy through the side door even with tubing in the well.  The DSH model has an increased open door length (7.0") to simplify the installation of hang-off slips that eliminates the need for a separate window. A threaded bottom connection allows convenient replacement in the event one is damaged or to change connections. Removal of the packers and bushings leaves a full 3.06" diameter through bore for passage of larger tools.  The 3.06" DSH model can be installed in injector heads that conform to the 2.50" TOT side door stripper packers.  Hydraulic pressure is required to open the packer cylinder exposing the packer, non-extrusion ring, and bushings. A manually operated packer cylinders also available. Please contact your local TOT sales representative for further information.  The piston on the 3.06 DSH model is below the packer element. Having the piston in this position will decrease the amount of hydraulic pressure required to pack-off around the coiled tubing. </vt:lpstr>
      <vt:lpstr>PowerPoint Presentation</vt:lpstr>
      <vt:lpstr>PowerPoint Presentation</vt:lpstr>
      <vt:lpstr>PowerPoint Presentation</vt:lpstr>
      <vt:lpstr>2- apply hydraulic pressure to the retract port located on the upper hydraulic body(9) to move the packer cylinder(7) to maximum upward position exposing the pack-off assembly , for removal of the packer interlock(17) , non-extrusion ring(16), and the lower packer bushing(18) .  </vt:lpstr>
      <vt:lpstr>PowerPoint Presentation</vt:lpstr>
      <vt:lpstr>3- To replace all seals: drain all remaining hydraulic fluid from pack-off ports. Remove stripper packer from the injector. Remove retainer ring(35) , washer (20), and flange ring(21) from packer cylinder(7).</vt:lpstr>
      <vt:lpstr>4- Remove two socket head cap screws ½ (1) , split cap(2), and unscrew bushing sleeve(6). Then , remove O-ring (3 and 4)</vt:lpstr>
      <vt:lpstr>4- the packer cylinder must be removed from the top of the unit. The two ¼ (20) UNC holes in the top of the packer cylinder may help when removing. CAUTION : take care when removing the packer cylinder(7) as all I.D , and O.D surface are for sealing.</vt:lpstr>
      <vt:lpstr>PowerPoint Presentation</vt:lpstr>
      <vt:lpstr>5- remove the bottom sub(30) by clamping on the main body(29) and turning counterclockwise. There is enough room on top of the union nut(31) to use a wrench. Remove the O-ring (28) . </vt:lpstr>
      <vt:lpstr>6- The next step is to remove the cylinder head(22). Begin by removing the ½ (13) socket head cap screws with a 3/8 Allen wrench. Remove the cylinder head (22). CAUTION : before this action at first remove the seals(19) .</vt:lpstr>
      <vt:lpstr>PowerPoint Presentation</vt:lpstr>
      <vt:lpstr>PowerPoint Presentation</vt:lpstr>
      <vt:lpstr>Assembly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Jalal</dc:creator>
  <cp:lastModifiedBy>Jalal Alali</cp:lastModifiedBy>
  <cp:revision>80</cp:revision>
  <dcterms:created xsi:type="dcterms:W3CDTF">2017-02-26T15:05:12Z</dcterms:created>
  <dcterms:modified xsi:type="dcterms:W3CDTF">2024-02-26T01:01:00Z</dcterms:modified>
</cp:coreProperties>
</file>